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11" r:id="rId5"/>
    <p:sldId id="312" r:id="rId6"/>
    <p:sldId id="322" r:id="rId7"/>
    <p:sldId id="313" r:id="rId8"/>
    <p:sldId id="314" r:id="rId9"/>
    <p:sldId id="315" r:id="rId10"/>
    <p:sldId id="316" r:id="rId11"/>
    <p:sldId id="317" r:id="rId12"/>
    <p:sldId id="318" r:id="rId13"/>
    <p:sldId id="319" r:id="rId14"/>
    <p:sldId id="320" r:id="rId15"/>
    <p:sldId id="321"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3C46E-8D04-4586-A1A1-5DD5C1A979C4}" v="1" dt="2023-02-23T12:57:23.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CF9C7F8B-ACA5-4AF8-A08B-0E80CF03A32B}" type="pres">
      <dgm:prSet presAssocID="{B52194AD-BC1D-40A5-8061-74ED970CF0EC}" presName="Name0" presStyleCnt="0">
        <dgm:presLayoutVars>
          <dgm:chMax/>
          <dgm:chPref/>
          <dgm:animLvl val="lvl"/>
        </dgm:presLayoutVars>
      </dgm:prSet>
      <dgm:spPr/>
    </dgm:pt>
  </dgm:ptLst>
  <dgm:cxnLst>
    <dgm:cxn modelId="{53019453-0969-41D9-8CC8-44ED82421A39}" type="presOf" srcId="{B52194AD-BC1D-40A5-8061-74ED970CF0EC}" destId="{CF9C7F8B-ACA5-4AF8-A08B-0E80CF03A32B}" srcOrd="0"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C5F7A-FADC-4DE2-8046-C1645933856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N"/>
        </a:p>
      </dgm:t>
    </dgm:pt>
    <dgm:pt modelId="{239DEB6E-42A3-4711-BB3A-2EB2FB3F6C2B}">
      <dgm:prSet phldrT="[Text]"/>
      <dgm:spPr/>
      <dgm:t>
        <a:bodyPr/>
        <a:lstStyle/>
        <a:p>
          <a:r>
            <a:rPr lang="en-IN" b="1" i="0" dirty="0"/>
            <a:t>Demographic segmentation</a:t>
          </a:r>
          <a:endParaRPr lang="en-IN" dirty="0"/>
        </a:p>
      </dgm:t>
    </dgm:pt>
    <dgm:pt modelId="{D0FD488B-C191-43B3-A57A-4713813EC3B5}" type="parTrans" cxnId="{8AFC0DD7-E7EA-471A-AF75-7B9C4BFB546B}">
      <dgm:prSet/>
      <dgm:spPr/>
      <dgm:t>
        <a:bodyPr/>
        <a:lstStyle/>
        <a:p>
          <a:endParaRPr lang="en-IN"/>
        </a:p>
      </dgm:t>
    </dgm:pt>
    <dgm:pt modelId="{BD1876FD-C0B0-443A-AF62-43EC2EB8248D}" type="sibTrans" cxnId="{8AFC0DD7-E7EA-471A-AF75-7B9C4BFB546B}">
      <dgm:prSet/>
      <dgm:spPr/>
      <dgm:t>
        <a:bodyPr/>
        <a:lstStyle/>
        <a:p>
          <a:endParaRPr lang="en-IN"/>
        </a:p>
      </dgm:t>
    </dgm:pt>
    <dgm:pt modelId="{218AE8A7-849D-44F7-9D59-326A61FAC5BD}">
      <dgm:prSet phldrT="[Text]"/>
      <dgm:spPr/>
      <dgm:t>
        <a:bodyPr/>
        <a:lstStyle/>
        <a:p>
          <a:r>
            <a:rPr lang="en-IN" b="1" i="0" dirty="0"/>
            <a:t>Psychographic segmentation</a:t>
          </a:r>
          <a:endParaRPr lang="en-IN" dirty="0"/>
        </a:p>
      </dgm:t>
    </dgm:pt>
    <dgm:pt modelId="{F9F57AAB-4693-4FA8-9A8B-C9055819A17A}" type="parTrans" cxnId="{105F7772-7B9E-4B22-BBD4-DAAF49C79238}">
      <dgm:prSet/>
      <dgm:spPr/>
      <dgm:t>
        <a:bodyPr/>
        <a:lstStyle/>
        <a:p>
          <a:endParaRPr lang="en-IN"/>
        </a:p>
      </dgm:t>
    </dgm:pt>
    <dgm:pt modelId="{24719953-F83A-4C87-958F-4A46D0D19614}" type="sibTrans" cxnId="{105F7772-7B9E-4B22-BBD4-DAAF49C79238}">
      <dgm:prSet/>
      <dgm:spPr/>
      <dgm:t>
        <a:bodyPr/>
        <a:lstStyle/>
        <a:p>
          <a:endParaRPr lang="en-IN"/>
        </a:p>
      </dgm:t>
    </dgm:pt>
    <dgm:pt modelId="{38A768E2-E392-4D90-87F2-E3C2C29570A9}">
      <dgm:prSet phldrT="[Text]"/>
      <dgm:spPr/>
      <dgm:t>
        <a:bodyPr/>
        <a:lstStyle/>
        <a:p>
          <a:r>
            <a:rPr lang="en-IN" b="1" i="0" dirty="0"/>
            <a:t>Geographic segmentation</a:t>
          </a:r>
          <a:endParaRPr lang="en-IN" dirty="0"/>
        </a:p>
      </dgm:t>
    </dgm:pt>
    <dgm:pt modelId="{8F132C45-DA8C-4262-9CA9-DE9F1E32F970}" type="parTrans" cxnId="{A6976A59-3027-4BDE-84FA-5ED92D4C6FC8}">
      <dgm:prSet/>
      <dgm:spPr/>
      <dgm:t>
        <a:bodyPr/>
        <a:lstStyle/>
        <a:p>
          <a:endParaRPr lang="en-IN"/>
        </a:p>
      </dgm:t>
    </dgm:pt>
    <dgm:pt modelId="{70A778D3-61DC-48C3-845B-F461EE2C36F1}" type="sibTrans" cxnId="{A6976A59-3027-4BDE-84FA-5ED92D4C6FC8}">
      <dgm:prSet/>
      <dgm:spPr/>
      <dgm:t>
        <a:bodyPr/>
        <a:lstStyle/>
        <a:p>
          <a:endParaRPr lang="en-IN"/>
        </a:p>
      </dgm:t>
    </dgm:pt>
    <dgm:pt modelId="{8A70612D-4800-40A5-AD24-0A0373D0D005}">
      <dgm:prSet phldrT="[Text]"/>
      <dgm:spPr/>
      <dgm:t>
        <a:bodyPr/>
        <a:lstStyle/>
        <a:p>
          <a:r>
            <a:rPr lang="en-IN" b="1" i="0" dirty="0" err="1"/>
            <a:t>Behavioral</a:t>
          </a:r>
          <a:r>
            <a:rPr lang="en-IN" b="1" i="0" dirty="0"/>
            <a:t> segmentation</a:t>
          </a:r>
          <a:endParaRPr lang="en-IN" dirty="0"/>
        </a:p>
      </dgm:t>
    </dgm:pt>
    <dgm:pt modelId="{E0CDEA74-95C5-4A82-AC46-21ED88F331D9}" type="parTrans" cxnId="{1758C69F-AE54-48C9-8E41-77935BA8651E}">
      <dgm:prSet/>
      <dgm:spPr/>
      <dgm:t>
        <a:bodyPr/>
        <a:lstStyle/>
        <a:p>
          <a:endParaRPr lang="en-IN"/>
        </a:p>
      </dgm:t>
    </dgm:pt>
    <dgm:pt modelId="{46FC041E-0F93-497E-A4C4-A7C7A8B84C1D}" type="sibTrans" cxnId="{1758C69F-AE54-48C9-8E41-77935BA8651E}">
      <dgm:prSet/>
      <dgm:spPr/>
      <dgm:t>
        <a:bodyPr/>
        <a:lstStyle/>
        <a:p>
          <a:endParaRPr lang="en-IN"/>
        </a:p>
      </dgm:t>
    </dgm:pt>
    <dgm:pt modelId="{26455648-2C20-40F5-BC62-38BA049BE581}" type="pres">
      <dgm:prSet presAssocID="{41DC5F7A-FADC-4DE2-8046-C16459338566}" presName="Name0" presStyleCnt="0">
        <dgm:presLayoutVars>
          <dgm:dir/>
          <dgm:resizeHandles val="exact"/>
        </dgm:presLayoutVars>
      </dgm:prSet>
      <dgm:spPr/>
    </dgm:pt>
    <dgm:pt modelId="{C3EFD743-AAA6-461C-85DA-94A712C94863}" type="pres">
      <dgm:prSet presAssocID="{239DEB6E-42A3-4711-BB3A-2EB2FB3F6C2B}" presName="compNode" presStyleCnt="0"/>
      <dgm:spPr/>
    </dgm:pt>
    <dgm:pt modelId="{13054B39-E054-497B-A7F4-E54574F571F7}" type="pres">
      <dgm:prSet presAssocID="{239DEB6E-42A3-4711-BB3A-2EB2FB3F6C2B}"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798D94C6-7DB3-4246-89B0-D73746731A88}" type="pres">
      <dgm:prSet presAssocID="{239DEB6E-42A3-4711-BB3A-2EB2FB3F6C2B}" presName="textRect" presStyleLbl="revTx" presStyleIdx="0" presStyleCnt="4">
        <dgm:presLayoutVars>
          <dgm:bulletEnabled val="1"/>
        </dgm:presLayoutVars>
      </dgm:prSet>
      <dgm:spPr/>
    </dgm:pt>
    <dgm:pt modelId="{3242C02E-6BE4-427A-8125-D060DDA92A5C}" type="pres">
      <dgm:prSet presAssocID="{BD1876FD-C0B0-443A-AF62-43EC2EB8248D}" presName="sibTrans" presStyleLbl="sibTrans2D1" presStyleIdx="0" presStyleCnt="0"/>
      <dgm:spPr/>
    </dgm:pt>
    <dgm:pt modelId="{F84416A0-B005-4341-B156-0EE58FE38D28}" type="pres">
      <dgm:prSet presAssocID="{218AE8A7-849D-44F7-9D59-326A61FAC5BD}" presName="compNode" presStyleCnt="0"/>
      <dgm:spPr/>
    </dgm:pt>
    <dgm:pt modelId="{72C40270-841D-4497-BBCA-373AE5942066}" type="pres">
      <dgm:prSet presAssocID="{218AE8A7-849D-44F7-9D59-326A61FAC5BD}"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56A0C4A3-AC34-4FBF-A7F8-A89362807DE6}" type="pres">
      <dgm:prSet presAssocID="{218AE8A7-849D-44F7-9D59-326A61FAC5BD}" presName="textRect" presStyleLbl="revTx" presStyleIdx="1" presStyleCnt="4">
        <dgm:presLayoutVars>
          <dgm:bulletEnabled val="1"/>
        </dgm:presLayoutVars>
      </dgm:prSet>
      <dgm:spPr/>
    </dgm:pt>
    <dgm:pt modelId="{232F9561-23F5-4A90-8A47-CAE0F788648C}" type="pres">
      <dgm:prSet presAssocID="{24719953-F83A-4C87-958F-4A46D0D19614}" presName="sibTrans" presStyleLbl="sibTrans2D1" presStyleIdx="0" presStyleCnt="0"/>
      <dgm:spPr/>
    </dgm:pt>
    <dgm:pt modelId="{8310B938-6E03-49DA-894E-603C13E631C6}" type="pres">
      <dgm:prSet presAssocID="{38A768E2-E392-4D90-87F2-E3C2C29570A9}" presName="compNode" presStyleCnt="0"/>
      <dgm:spPr/>
    </dgm:pt>
    <dgm:pt modelId="{D1D45523-5CF2-4282-834D-AE811FAC3BC2}" type="pres">
      <dgm:prSet presAssocID="{38A768E2-E392-4D90-87F2-E3C2C29570A9}"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C4B1AD8F-B8B0-4F0C-A3A1-77053928BA7A}" type="pres">
      <dgm:prSet presAssocID="{38A768E2-E392-4D90-87F2-E3C2C29570A9}" presName="textRect" presStyleLbl="revTx" presStyleIdx="2" presStyleCnt="4">
        <dgm:presLayoutVars>
          <dgm:bulletEnabled val="1"/>
        </dgm:presLayoutVars>
      </dgm:prSet>
      <dgm:spPr/>
    </dgm:pt>
    <dgm:pt modelId="{4ABA017C-95FD-4760-A324-D3316E600B32}" type="pres">
      <dgm:prSet presAssocID="{70A778D3-61DC-48C3-845B-F461EE2C36F1}" presName="sibTrans" presStyleLbl="sibTrans2D1" presStyleIdx="0" presStyleCnt="0"/>
      <dgm:spPr/>
    </dgm:pt>
    <dgm:pt modelId="{499CCEF9-8B72-44DC-87A6-378383EFBDE8}" type="pres">
      <dgm:prSet presAssocID="{8A70612D-4800-40A5-AD24-0A0373D0D005}" presName="compNode" presStyleCnt="0"/>
      <dgm:spPr/>
    </dgm:pt>
    <dgm:pt modelId="{63AE293C-955C-4FF6-8512-92CE5F7D9D15}" type="pres">
      <dgm:prSet presAssocID="{8A70612D-4800-40A5-AD24-0A0373D0D005}"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pt>
    <dgm:pt modelId="{29CD40EE-FD6A-4C14-985E-CF932F0C5086}" type="pres">
      <dgm:prSet presAssocID="{8A70612D-4800-40A5-AD24-0A0373D0D005}" presName="textRect" presStyleLbl="revTx" presStyleIdx="3" presStyleCnt="4">
        <dgm:presLayoutVars>
          <dgm:bulletEnabled val="1"/>
        </dgm:presLayoutVars>
      </dgm:prSet>
      <dgm:spPr/>
    </dgm:pt>
  </dgm:ptLst>
  <dgm:cxnLst>
    <dgm:cxn modelId="{59A32F1B-4799-4B86-906A-9B03FC957DD1}" type="presOf" srcId="{239DEB6E-42A3-4711-BB3A-2EB2FB3F6C2B}" destId="{798D94C6-7DB3-4246-89B0-D73746731A88}" srcOrd="0" destOrd="0" presId="urn:microsoft.com/office/officeart/2005/8/layout/pList1"/>
    <dgm:cxn modelId="{105F7772-7B9E-4B22-BBD4-DAAF49C79238}" srcId="{41DC5F7A-FADC-4DE2-8046-C16459338566}" destId="{218AE8A7-849D-44F7-9D59-326A61FAC5BD}" srcOrd="1" destOrd="0" parTransId="{F9F57AAB-4693-4FA8-9A8B-C9055819A17A}" sibTransId="{24719953-F83A-4C87-958F-4A46D0D19614}"/>
    <dgm:cxn modelId="{16C69577-5857-4EA5-BE1E-564CD25B669E}" type="presOf" srcId="{8A70612D-4800-40A5-AD24-0A0373D0D005}" destId="{29CD40EE-FD6A-4C14-985E-CF932F0C5086}" srcOrd="0" destOrd="0" presId="urn:microsoft.com/office/officeart/2005/8/layout/pList1"/>
    <dgm:cxn modelId="{A6976A59-3027-4BDE-84FA-5ED92D4C6FC8}" srcId="{41DC5F7A-FADC-4DE2-8046-C16459338566}" destId="{38A768E2-E392-4D90-87F2-E3C2C29570A9}" srcOrd="2" destOrd="0" parTransId="{8F132C45-DA8C-4262-9CA9-DE9F1E32F970}" sibTransId="{70A778D3-61DC-48C3-845B-F461EE2C36F1}"/>
    <dgm:cxn modelId="{B4DB4C81-CBA4-4E3C-B4DE-CF12E06AAA6D}" type="presOf" srcId="{24719953-F83A-4C87-958F-4A46D0D19614}" destId="{232F9561-23F5-4A90-8A47-CAE0F788648C}" srcOrd="0" destOrd="0" presId="urn:microsoft.com/office/officeart/2005/8/layout/pList1"/>
    <dgm:cxn modelId="{4FE57693-BD2F-4840-8E99-6F4502573DA1}" type="presOf" srcId="{218AE8A7-849D-44F7-9D59-326A61FAC5BD}" destId="{56A0C4A3-AC34-4FBF-A7F8-A89362807DE6}" srcOrd="0" destOrd="0" presId="urn:microsoft.com/office/officeart/2005/8/layout/pList1"/>
    <dgm:cxn modelId="{1758C69F-AE54-48C9-8E41-77935BA8651E}" srcId="{41DC5F7A-FADC-4DE2-8046-C16459338566}" destId="{8A70612D-4800-40A5-AD24-0A0373D0D005}" srcOrd="3" destOrd="0" parTransId="{E0CDEA74-95C5-4A82-AC46-21ED88F331D9}" sibTransId="{46FC041E-0F93-497E-A4C4-A7C7A8B84C1D}"/>
    <dgm:cxn modelId="{8AFC0DD7-E7EA-471A-AF75-7B9C4BFB546B}" srcId="{41DC5F7A-FADC-4DE2-8046-C16459338566}" destId="{239DEB6E-42A3-4711-BB3A-2EB2FB3F6C2B}" srcOrd="0" destOrd="0" parTransId="{D0FD488B-C191-43B3-A57A-4713813EC3B5}" sibTransId="{BD1876FD-C0B0-443A-AF62-43EC2EB8248D}"/>
    <dgm:cxn modelId="{F4FA2BDA-CE08-4E9B-B45C-CB167A5CB5AE}" type="presOf" srcId="{70A778D3-61DC-48C3-845B-F461EE2C36F1}" destId="{4ABA017C-95FD-4760-A324-D3316E600B32}" srcOrd="0" destOrd="0" presId="urn:microsoft.com/office/officeart/2005/8/layout/pList1"/>
    <dgm:cxn modelId="{F7C1D9E2-57D0-4014-A81F-D25FBD41F0C0}" type="presOf" srcId="{41DC5F7A-FADC-4DE2-8046-C16459338566}" destId="{26455648-2C20-40F5-BC62-38BA049BE581}" srcOrd="0" destOrd="0" presId="urn:microsoft.com/office/officeart/2005/8/layout/pList1"/>
    <dgm:cxn modelId="{454252E4-32C4-4A49-8A03-652C347F72F4}" type="presOf" srcId="{BD1876FD-C0B0-443A-AF62-43EC2EB8248D}" destId="{3242C02E-6BE4-427A-8125-D060DDA92A5C}" srcOrd="0" destOrd="0" presId="urn:microsoft.com/office/officeart/2005/8/layout/pList1"/>
    <dgm:cxn modelId="{FA0B1BEA-A29E-422C-80BB-8F5DFF215C5D}" type="presOf" srcId="{38A768E2-E392-4D90-87F2-E3C2C29570A9}" destId="{C4B1AD8F-B8B0-4F0C-A3A1-77053928BA7A}" srcOrd="0" destOrd="0" presId="urn:microsoft.com/office/officeart/2005/8/layout/pList1"/>
    <dgm:cxn modelId="{FC6EB536-02B2-458F-94D6-A42BD03B1526}" type="presParOf" srcId="{26455648-2C20-40F5-BC62-38BA049BE581}" destId="{C3EFD743-AAA6-461C-85DA-94A712C94863}" srcOrd="0" destOrd="0" presId="urn:microsoft.com/office/officeart/2005/8/layout/pList1"/>
    <dgm:cxn modelId="{9D9FCE73-7B4D-4C94-9724-EC94119C1334}" type="presParOf" srcId="{C3EFD743-AAA6-461C-85DA-94A712C94863}" destId="{13054B39-E054-497B-A7F4-E54574F571F7}" srcOrd="0" destOrd="0" presId="urn:microsoft.com/office/officeart/2005/8/layout/pList1"/>
    <dgm:cxn modelId="{1EC84686-EC2F-410F-9188-BF8404A37FE3}" type="presParOf" srcId="{C3EFD743-AAA6-461C-85DA-94A712C94863}" destId="{798D94C6-7DB3-4246-89B0-D73746731A88}" srcOrd="1" destOrd="0" presId="urn:microsoft.com/office/officeart/2005/8/layout/pList1"/>
    <dgm:cxn modelId="{832E4AFE-8998-45F1-8F1E-97EFEAADB0BF}" type="presParOf" srcId="{26455648-2C20-40F5-BC62-38BA049BE581}" destId="{3242C02E-6BE4-427A-8125-D060DDA92A5C}" srcOrd="1" destOrd="0" presId="urn:microsoft.com/office/officeart/2005/8/layout/pList1"/>
    <dgm:cxn modelId="{34BA4DB4-05DA-4F46-9AA0-B8EFBF0CFB11}" type="presParOf" srcId="{26455648-2C20-40F5-BC62-38BA049BE581}" destId="{F84416A0-B005-4341-B156-0EE58FE38D28}" srcOrd="2" destOrd="0" presId="urn:microsoft.com/office/officeart/2005/8/layout/pList1"/>
    <dgm:cxn modelId="{54611C27-E394-4251-8FE4-0C5892D1650A}" type="presParOf" srcId="{F84416A0-B005-4341-B156-0EE58FE38D28}" destId="{72C40270-841D-4497-BBCA-373AE5942066}" srcOrd="0" destOrd="0" presId="urn:microsoft.com/office/officeart/2005/8/layout/pList1"/>
    <dgm:cxn modelId="{95129729-2EB3-47A9-A62C-AB9CAAF1B83B}" type="presParOf" srcId="{F84416A0-B005-4341-B156-0EE58FE38D28}" destId="{56A0C4A3-AC34-4FBF-A7F8-A89362807DE6}" srcOrd="1" destOrd="0" presId="urn:microsoft.com/office/officeart/2005/8/layout/pList1"/>
    <dgm:cxn modelId="{BBCC451B-E94A-4868-98EF-01AF35BB54BE}" type="presParOf" srcId="{26455648-2C20-40F5-BC62-38BA049BE581}" destId="{232F9561-23F5-4A90-8A47-CAE0F788648C}" srcOrd="3" destOrd="0" presId="urn:microsoft.com/office/officeart/2005/8/layout/pList1"/>
    <dgm:cxn modelId="{EB90751F-7DF2-4B93-B1DC-583946ACC194}" type="presParOf" srcId="{26455648-2C20-40F5-BC62-38BA049BE581}" destId="{8310B938-6E03-49DA-894E-603C13E631C6}" srcOrd="4" destOrd="0" presId="urn:microsoft.com/office/officeart/2005/8/layout/pList1"/>
    <dgm:cxn modelId="{14F2B899-907A-425B-B6A6-001AC73AE4A0}" type="presParOf" srcId="{8310B938-6E03-49DA-894E-603C13E631C6}" destId="{D1D45523-5CF2-4282-834D-AE811FAC3BC2}" srcOrd="0" destOrd="0" presId="urn:microsoft.com/office/officeart/2005/8/layout/pList1"/>
    <dgm:cxn modelId="{4F42CF3B-5BA9-4231-B349-174E4698FA67}" type="presParOf" srcId="{8310B938-6E03-49DA-894E-603C13E631C6}" destId="{C4B1AD8F-B8B0-4F0C-A3A1-77053928BA7A}" srcOrd="1" destOrd="0" presId="urn:microsoft.com/office/officeart/2005/8/layout/pList1"/>
    <dgm:cxn modelId="{C3972FFF-4820-4D16-9B86-7CB394C8734B}" type="presParOf" srcId="{26455648-2C20-40F5-BC62-38BA049BE581}" destId="{4ABA017C-95FD-4760-A324-D3316E600B32}" srcOrd="5" destOrd="0" presId="urn:microsoft.com/office/officeart/2005/8/layout/pList1"/>
    <dgm:cxn modelId="{CB0FC4B5-E0DC-412B-AB85-4666B34411D5}" type="presParOf" srcId="{26455648-2C20-40F5-BC62-38BA049BE581}" destId="{499CCEF9-8B72-44DC-87A6-378383EFBDE8}" srcOrd="6" destOrd="0" presId="urn:microsoft.com/office/officeart/2005/8/layout/pList1"/>
    <dgm:cxn modelId="{A1BEB9CE-3FC7-41BB-B405-215E1763BDE4}" type="presParOf" srcId="{499CCEF9-8B72-44DC-87A6-378383EFBDE8}" destId="{63AE293C-955C-4FF6-8512-92CE5F7D9D15}" srcOrd="0" destOrd="0" presId="urn:microsoft.com/office/officeart/2005/8/layout/pList1"/>
    <dgm:cxn modelId="{727DC11C-BA3C-46FE-871C-94D6CE0B3638}" type="presParOf" srcId="{499CCEF9-8B72-44DC-87A6-378383EFBDE8}" destId="{29CD40EE-FD6A-4C14-985E-CF932F0C508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54B39-E054-497B-A7F4-E54574F571F7}">
      <dsp:nvSpPr>
        <dsp:cNvPr id="0" name=""/>
        <dsp:cNvSpPr/>
      </dsp:nvSpPr>
      <dsp:spPr>
        <a:xfrm>
          <a:off x="5054" y="582507"/>
          <a:ext cx="2405409" cy="165732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D94C6-7DB3-4246-89B0-D73746731A88}">
      <dsp:nvSpPr>
        <dsp:cNvPr id="0" name=""/>
        <dsp:cNvSpPr/>
      </dsp:nvSpPr>
      <dsp:spPr>
        <a:xfrm>
          <a:off x="5054" y="2239835"/>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IN" sz="2500" b="1" i="0" kern="1200" dirty="0"/>
            <a:t>Demographic segmentation</a:t>
          </a:r>
          <a:endParaRPr lang="en-IN" sz="2500" kern="1200" dirty="0"/>
        </a:p>
      </dsp:txBody>
      <dsp:txXfrm>
        <a:off x="5054" y="2239835"/>
        <a:ext cx="2405409" cy="892407"/>
      </dsp:txXfrm>
    </dsp:sp>
    <dsp:sp modelId="{72C40270-841D-4497-BBCA-373AE5942066}">
      <dsp:nvSpPr>
        <dsp:cNvPr id="0" name=""/>
        <dsp:cNvSpPr/>
      </dsp:nvSpPr>
      <dsp:spPr>
        <a:xfrm>
          <a:off x="2651106" y="582507"/>
          <a:ext cx="2405409" cy="1657327"/>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0C4A3-AC34-4FBF-A7F8-A89362807DE6}">
      <dsp:nvSpPr>
        <dsp:cNvPr id="0" name=""/>
        <dsp:cNvSpPr/>
      </dsp:nvSpPr>
      <dsp:spPr>
        <a:xfrm>
          <a:off x="2651106" y="2239835"/>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IN" sz="2500" b="1" i="0" kern="1200" dirty="0"/>
            <a:t>Psychographic segmentation</a:t>
          </a:r>
          <a:endParaRPr lang="en-IN" sz="2500" kern="1200" dirty="0"/>
        </a:p>
      </dsp:txBody>
      <dsp:txXfrm>
        <a:off x="2651106" y="2239835"/>
        <a:ext cx="2405409" cy="892407"/>
      </dsp:txXfrm>
    </dsp:sp>
    <dsp:sp modelId="{D1D45523-5CF2-4282-834D-AE811FAC3BC2}">
      <dsp:nvSpPr>
        <dsp:cNvPr id="0" name=""/>
        <dsp:cNvSpPr/>
      </dsp:nvSpPr>
      <dsp:spPr>
        <a:xfrm>
          <a:off x="5297158" y="582507"/>
          <a:ext cx="2405409" cy="1657327"/>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1AD8F-B8B0-4F0C-A3A1-77053928BA7A}">
      <dsp:nvSpPr>
        <dsp:cNvPr id="0" name=""/>
        <dsp:cNvSpPr/>
      </dsp:nvSpPr>
      <dsp:spPr>
        <a:xfrm>
          <a:off x="5297158" y="2239835"/>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IN" sz="2500" b="1" i="0" kern="1200" dirty="0"/>
            <a:t>Geographic segmentation</a:t>
          </a:r>
          <a:endParaRPr lang="en-IN" sz="2500" kern="1200" dirty="0"/>
        </a:p>
      </dsp:txBody>
      <dsp:txXfrm>
        <a:off x="5297158" y="2239835"/>
        <a:ext cx="2405409" cy="892407"/>
      </dsp:txXfrm>
    </dsp:sp>
    <dsp:sp modelId="{63AE293C-955C-4FF6-8512-92CE5F7D9D15}">
      <dsp:nvSpPr>
        <dsp:cNvPr id="0" name=""/>
        <dsp:cNvSpPr/>
      </dsp:nvSpPr>
      <dsp:spPr>
        <a:xfrm>
          <a:off x="7943210" y="582507"/>
          <a:ext cx="2405409" cy="1657327"/>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D40EE-FD6A-4C14-985E-CF932F0C5086}">
      <dsp:nvSpPr>
        <dsp:cNvPr id="0" name=""/>
        <dsp:cNvSpPr/>
      </dsp:nvSpPr>
      <dsp:spPr>
        <a:xfrm>
          <a:off x="7943210" y="2239835"/>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IN" sz="2500" b="1" i="0" kern="1200" dirty="0" err="1"/>
            <a:t>Behavioral</a:t>
          </a:r>
          <a:r>
            <a:rPr lang="en-IN" sz="2500" b="1" i="0" kern="1200" dirty="0"/>
            <a:t> segmentation</a:t>
          </a:r>
          <a:endParaRPr lang="en-IN" sz="2500" kern="1200" dirty="0"/>
        </a:p>
      </dsp:txBody>
      <dsp:txXfrm>
        <a:off x="7943210" y="2239835"/>
        <a:ext cx="2405409" cy="892407"/>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3/9/2023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ieldify.com/blog/behavioral-segmentation-definition-examp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vestopedia.com/terms/p/product_differentiation.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vestopedia.com/terms/m/marketing-mix.a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iderintelligence.com/content/most-consumers-want-brands-personalize-their-communications" TargetMode="External"/><Relationship Id="rId2" Type="http://schemas.openxmlformats.org/officeDocument/2006/relationships/hyperlink" Target="https://hbr.org/2008/02/find-your-sweet-spot-1.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www.yieldify.com/blog/demographic-segmentation-ecommerce-market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a:normAutofit/>
          </a:bodyPr>
          <a:lstStyle/>
          <a:p>
            <a:r>
              <a:rPr lang="en-US" dirty="0">
                <a:solidFill>
                  <a:schemeClr val="accent1"/>
                </a:solidFill>
              </a:rPr>
              <a:t>MARKET SEGMENTATION</a:t>
            </a:r>
          </a:p>
        </p:txBody>
      </p:sp>
      <p:graphicFrame>
        <p:nvGraphicFramePr>
          <p:cNvPr id="5" name="Content Placeholder 2" descr="SmartArt Graphic">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235062417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A057A52C-08D9-3F80-6441-6221E96AC68B}"/>
              </a:ext>
            </a:extLst>
          </p:cNvPr>
          <p:cNvSpPr txBox="1"/>
          <p:nvPr/>
        </p:nvSpPr>
        <p:spPr>
          <a:xfrm flipH="1">
            <a:off x="1035697" y="2076450"/>
            <a:ext cx="9797143" cy="2308324"/>
          </a:xfrm>
          <a:prstGeom prst="rect">
            <a:avLst/>
          </a:prstGeom>
          <a:noFill/>
        </p:spPr>
        <p:txBody>
          <a:bodyPr wrap="square" rtlCol="0">
            <a:spAutoFit/>
          </a:bodyPr>
          <a:lstStyle/>
          <a:p>
            <a:r>
              <a:rPr lang="en-IN" sz="3600" dirty="0"/>
              <a:t>Market Segmentation, </a:t>
            </a:r>
          </a:p>
          <a:p>
            <a:r>
              <a:rPr lang="en-IN" sz="3600" dirty="0"/>
              <a:t>Segmenting International markets,</a:t>
            </a:r>
          </a:p>
          <a:p>
            <a:r>
              <a:rPr lang="en-IN" sz="3600" dirty="0"/>
              <a:t>Selection of International Markets, </a:t>
            </a:r>
          </a:p>
          <a:p>
            <a:r>
              <a:rPr lang="en-IN" sz="3600" dirty="0"/>
              <a:t>Alternative market entry strategies.</a:t>
            </a:r>
          </a:p>
        </p:txBody>
      </p:sp>
    </p:spTree>
    <p:extLst>
      <p:ext uri="{BB962C8B-B14F-4D97-AF65-F5344CB8AC3E}">
        <p14:creationId xmlns:p14="http://schemas.microsoft.com/office/powerpoint/2010/main" val="65144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CCE5-8603-CBC9-EF13-38AFC97573CA}"/>
              </a:ext>
            </a:extLst>
          </p:cNvPr>
          <p:cNvSpPr>
            <a:spLocks noGrp="1"/>
          </p:cNvSpPr>
          <p:nvPr>
            <p:ph type="title"/>
          </p:nvPr>
        </p:nvSpPr>
        <p:spPr/>
        <p:txBody>
          <a:bodyPr>
            <a:normAutofit fontScale="90000"/>
          </a:bodyPr>
          <a:lstStyle/>
          <a:p>
            <a:r>
              <a:rPr lang="en-US" b="1" i="0" dirty="0">
                <a:solidFill>
                  <a:srgbClr val="FECEEE"/>
                </a:solidFill>
                <a:effectLst/>
                <a:latin typeface="neue-haas-grotesk-display"/>
              </a:rPr>
              <a:t>4. Behavioral segmentation: The </a:t>
            </a:r>
            <a:r>
              <a:rPr lang="en-US" b="1" i="1" dirty="0">
                <a:solidFill>
                  <a:srgbClr val="FECEEE"/>
                </a:solidFill>
                <a:effectLst/>
                <a:latin typeface="neue-haas-grotesk-display"/>
              </a:rPr>
              <a:t>how</a:t>
            </a:r>
            <a:br>
              <a:rPr lang="en-US" b="1" i="0" dirty="0">
                <a:solidFill>
                  <a:srgbClr val="FECEEE"/>
                </a:solidFill>
                <a:effectLst/>
                <a:latin typeface="neue-haas-grotesk-display"/>
              </a:rPr>
            </a:br>
            <a:endParaRPr lang="en-IN" dirty="0">
              <a:solidFill>
                <a:srgbClr val="FECEEE"/>
              </a:solidFill>
            </a:endParaRPr>
          </a:p>
        </p:txBody>
      </p:sp>
      <p:sp>
        <p:nvSpPr>
          <p:cNvPr id="3" name="Content Placeholder 2">
            <a:extLst>
              <a:ext uri="{FF2B5EF4-FFF2-40B4-BE49-F238E27FC236}">
                <a16:creationId xmlns:a16="http://schemas.microsoft.com/office/drawing/2014/main" id="{3038E432-7658-9FC3-B279-7EF4C493181A}"/>
              </a:ext>
            </a:extLst>
          </p:cNvPr>
          <p:cNvSpPr>
            <a:spLocks noGrp="1"/>
          </p:cNvSpPr>
          <p:nvPr>
            <p:ph idx="1"/>
          </p:nvPr>
        </p:nvSpPr>
        <p:spPr>
          <a:xfrm>
            <a:off x="466531" y="1231642"/>
            <a:ext cx="10801026" cy="4559558"/>
          </a:xfrm>
        </p:spPr>
        <p:txBody>
          <a:bodyPr>
            <a:noAutofit/>
          </a:bodyPr>
          <a:lstStyle/>
          <a:p>
            <a:pPr algn="l"/>
            <a:br>
              <a:rPr lang="en-US" sz="1800" b="0" i="0" u="none" strike="noStrike" dirty="0">
                <a:solidFill>
                  <a:schemeClr val="tx1"/>
                </a:solidFill>
                <a:effectLst/>
                <a:latin typeface="proxima-nova"/>
                <a:hlinkClick r:id="rId2">
                  <a:extLst>
                    <a:ext uri="{A12FA001-AC4F-418D-AE19-62706E023703}">
                      <ahyp:hlinkClr xmlns:ahyp="http://schemas.microsoft.com/office/drawing/2018/hyperlinkcolor" val="tx"/>
                    </a:ext>
                  </a:extLst>
                </a:hlinkClick>
              </a:rPr>
            </a:br>
            <a:r>
              <a:rPr lang="en-US" sz="1800" b="0" i="0" u="none" strike="noStrike" dirty="0">
                <a:solidFill>
                  <a:schemeClr val="tx1"/>
                </a:solidFill>
                <a:effectLst/>
                <a:latin typeface="proxima-nova"/>
                <a:hlinkClick r:id="rId2">
                  <a:extLst>
                    <a:ext uri="{A12FA001-AC4F-418D-AE19-62706E023703}">
                      <ahyp:hlinkClr xmlns:ahyp="http://schemas.microsoft.com/office/drawing/2018/hyperlinkcolor" val="tx"/>
                    </a:ext>
                  </a:extLst>
                </a:hlinkClick>
              </a:rPr>
              <a:t>Behavioral segmentation</a:t>
            </a:r>
            <a:r>
              <a:rPr lang="en-US" sz="1800" b="0" i="0" dirty="0">
                <a:solidFill>
                  <a:schemeClr val="tx1"/>
                </a:solidFill>
                <a:effectLst/>
                <a:latin typeface="proxima-nova"/>
              </a:rPr>
              <a:t> is the process of grouping customers based on common behaviors they exhibit when they interact with your brand.</a:t>
            </a:r>
          </a:p>
          <a:p>
            <a:pPr algn="l"/>
            <a:r>
              <a:rPr lang="en-US" sz="1800" b="0" i="0" dirty="0">
                <a:solidFill>
                  <a:schemeClr val="tx1"/>
                </a:solidFill>
                <a:effectLst/>
                <a:latin typeface="proxima-nova"/>
              </a:rPr>
              <a:t>For this type of segmentation, you can group your audience based on their: </a:t>
            </a:r>
          </a:p>
          <a:p>
            <a:pPr algn="l">
              <a:buFont typeface="Arial" panose="020B0604020202020204" pitchFamily="34" charset="0"/>
              <a:buChar char="•"/>
            </a:pPr>
            <a:r>
              <a:rPr lang="en-US" sz="1800" b="0" i="0" dirty="0">
                <a:solidFill>
                  <a:schemeClr val="tx1"/>
                </a:solidFill>
                <a:effectLst/>
                <a:latin typeface="proxima-nova"/>
              </a:rPr>
              <a:t>Spending habits</a:t>
            </a:r>
          </a:p>
          <a:p>
            <a:pPr algn="l">
              <a:buFont typeface="Arial" panose="020B0604020202020204" pitchFamily="34" charset="0"/>
              <a:buChar char="•"/>
            </a:pPr>
            <a:r>
              <a:rPr lang="en-US" sz="1800" b="0" i="0" dirty="0">
                <a:solidFill>
                  <a:schemeClr val="tx1"/>
                </a:solidFill>
                <a:effectLst/>
                <a:latin typeface="proxima-nova"/>
              </a:rPr>
              <a:t>Purchasing habits</a:t>
            </a:r>
          </a:p>
          <a:p>
            <a:pPr algn="l">
              <a:buFont typeface="Arial" panose="020B0604020202020204" pitchFamily="34" charset="0"/>
              <a:buChar char="•"/>
            </a:pPr>
            <a:r>
              <a:rPr lang="en-US" sz="1800" b="0" i="0" dirty="0">
                <a:solidFill>
                  <a:schemeClr val="tx1"/>
                </a:solidFill>
                <a:effectLst/>
                <a:latin typeface="proxima-nova"/>
              </a:rPr>
              <a:t>Browsing habits</a:t>
            </a:r>
          </a:p>
          <a:p>
            <a:pPr algn="l">
              <a:buFont typeface="Arial" panose="020B0604020202020204" pitchFamily="34" charset="0"/>
              <a:buChar char="•"/>
            </a:pPr>
            <a:r>
              <a:rPr lang="en-US" sz="1800" b="0" i="0" dirty="0">
                <a:solidFill>
                  <a:schemeClr val="tx1"/>
                </a:solidFill>
                <a:effectLst/>
                <a:latin typeface="proxima-nova"/>
              </a:rPr>
              <a:t>Interactions with your brand</a:t>
            </a:r>
          </a:p>
          <a:p>
            <a:pPr algn="l">
              <a:buFont typeface="Arial" panose="020B0604020202020204" pitchFamily="34" charset="0"/>
              <a:buChar char="•"/>
            </a:pPr>
            <a:r>
              <a:rPr lang="en-US" sz="1800" b="0" i="0" dirty="0">
                <a:solidFill>
                  <a:schemeClr val="tx1"/>
                </a:solidFill>
                <a:effectLst/>
                <a:latin typeface="proxima-nova"/>
              </a:rPr>
              <a:t>Loyalty to your brand</a:t>
            </a:r>
          </a:p>
          <a:p>
            <a:pPr algn="l">
              <a:buFont typeface="Arial" panose="020B0604020202020204" pitchFamily="34" charset="0"/>
              <a:buChar char="•"/>
            </a:pPr>
            <a:r>
              <a:rPr lang="en-US" sz="1800" b="0" i="0" dirty="0">
                <a:solidFill>
                  <a:schemeClr val="tx1"/>
                </a:solidFill>
                <a:effectLst/>
                <a:latin typeface="proxima-nova"/>
              </a:rPr>
              <a:t>Product feedback</a:t>
            </a:r>
          </a:p>
          <a:p>
            <a:endParaRPr lang="en-IN" sz="1800" dirty="0">
              <a:solidFill>
                <a:schemeClr val="tx1"/>
              </a:solidFill>
            </a:endParaRPr>
          </a:p>
        </p:txBody>
      </p:sp>
    </p:spTree>
    <p:extLst>
      <p:ext uri="{BB962C8B-B14F-4D97-AF65-F5344CB8AC3E}">
        <p14:creationId xmlns:p14="http://schemas.microsoft.com/office/powerpoint/2010/main" val="419762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1D7AB-5D21-183F-2A8C-AF59F49C3DF6}"/>
              </a:ext>
            </a:extLst>
          </p:cNvPr>
          <p:cNvSpPr>
            <a:spLocks noGrp="1"/>
          </p:cNvSpPr>
          <p:nvPr>
            <p:ph idx="1"/>
          </p:nvPr>
        </p:nvSpPr>
        <p:spPr>
          <a:xfrm>
            <a:off x="718457" y="410548"/>
            <a:ext cx="11028784" cy="4995641"/>
          </a:xfrm>
        </p:spPr>
        <p:txBody>
          <a:bodyPr>
            <a:noAutofit/>
          </a:bodyPr>
          <a:lstStyle/>
          <a:p>
            <a:pPr algn="l"/>
            <a:r>
              <a:rPr lang="en-US" sz="1600" b="0" i="0" dirty="0">
                <a:solidFill>
                  <a:schemeClr val="tx1"/>
                </a:solidFill>
                <a:effectLst/>
                <a:latin typeface="proxima-nova"/>
              </a:rPr>
              <a:t>Gather this objective data through your website analytics and you can identify patterns in your customers’ behavior that help predict how they’ll interact with your brand in the future. </a:t>
            </a:r>
          </a:p>
          <a:p>
            <a:pPr algn="l"/>
            <a:r>
              <a:rPr lang="en-US" sz="1600" b="0" i="0" dirty="0">
                <a:solidFill>
                  <a:schemeClr val="tx1"/>
                </a:solidFill>
                <a:effectLst/>
                <a:latin typeface="proxima-nova"/>
              </a:rPr>
              <a:t>Then you can leverage this hypothesis to provide personalized recommendations that address your customers needs. For example, Spotify provides its users with curated daily mixes based on the types of genres and artists they’ve listened to previously.  </a:t>
            </a:r>
          </a:p>
          <a:p>
            <a:pPr algn="l"/>
            <a:r>
              <a:rPr lang="en-US" sz="1600" b="0" i="0" dirty="0">
                <a:solidFill>
                  <a:schemeClr val="tx1"/>
                </a:solidFill>
                <a:effectLst/>
                <a:latin typeface="proxima-nova"/>
              </a:rPr>
              <a:t>At </a:t>
            </a:r>
            <a:r>
              <a:rPr lang="en-US" sz="1600" b="0" i="0" dirty="0" err="1">
                <a:solidFill>
                  <a:schemeClr val="tx1"/>
                </a:solidFill>
                <a:effectLst/>
                <a:latin typeface="proxima-nova"/>
              </a:rPr>
              <a:t>Yieldify</a:t>
            </a:r>
            <a:r>
              <a:rPr lang="en-US" sz="1600" b="0" i="0" dirty="0">
                <a:solidFill>
                  <a:schemeClr val="tx1"/>
                </a:solidFill>
                <a:effectLst/>
                <a:latin typeface="proxima-nova"/>
              </a:rPr>
              <a:t>, we use behavioral segmentation to deliver highly relevant and targeted campaigns based on behaviors including:</a:t>
            </a:r>
          </a:p>
          <a:p>
            <a:pPr algn="l">
              <a:buFont typeface="Arial" panose="020B0604020202020204" pitchFamily="34" charset="0"/>
              <a:buChar char="•"/>
            </a:pPr>
            <a:r>
              <a:rPr lang="en-US" sz="1600" b="0" i="0" dirty="0">
                <a:solidFill>
                  <a:schemeClr val="tx1"/>
                </a:solidFill>
                <a:effectLst/>
                <a:latin typeface="proxima-nova"/>
              </a:rPr>
              <a:t>Number of sessions to your website</a:t>
            </a:r>
          </a:p>
          <a:p>
            <a:pPr algn="l">
              <a:buFont typeface="Arial" panose="020B0604020202020204" pitchFamily="34" charset="0"/>
              <a:buChar char="•"/>
            </a:pPr>
            <a:r>
              <a:rPr lang="en-US" sz="1600" b="0" i="0" dirty="0">
                <a:solidFill>
                  <a:schemeClr val="tx1"/>
                </a:solidFill>
                <a:effectLst/>
                <a:latin typeface="proxima-nova"/>
              </a:rPr>
              <a:t>Number of pages visited</a:t>
            </a:r>
          </a:p>
          <a:p>
            <a:pPr algn="l">
              <a:buFont typeface="Arial" panose="020B0604020202020204" pitchFamily="34" charset="0"/>
              <a:buChar char="•"/>
            </a:pPr>
            <a:r>
              <a:rPr lang="en-US" sz="1600" b="0" i="0" dirty="0">
                <a:solidFill>
                  <a:schemeClr val="tx1"/>
                </a:solidFill>
                <a:effectLst/>
                <a:latin typeface="proxima-nova"/>
              </a:rPr>
              <a:t>Time spent on site</a:t>
            </a:r>
          </a:p>
          <a:p>
            <a:pPr algn="l">
              <a:buFont typeface="Arial" panose="020B0604020202020204" pitchFamily="34" charset="0"/>
              <a:buChar char="•"/>
            </a:pPr>
            <a:r>
              <a:rPr lang="en-US" sz="1600" b="0" i="0" dirty="0">
                <a:solidFill>
                  <a:schemeClr val="tx1"/>
                </a:solidFill>
                <a:effectLst/>
                <a:latin typeface="proxima-nova"/>
              </a:rPr>
              <a:t>URLs visited</a:t>
            </a:r>
          </a:p>
          <a:p>
            <a:pPr algn="l">
              <a:buFont typeface="Arial" panose="020B0604020202020204" pitchFamily="34" charset="0"/>
              <a:buChar char="•"/>
            </a:pPr>
            <a:r>
              <a:rPr lang="en-US" sz="1600" b="0" i="0" dirty="0">
                <a:solidFill>
                  <a:schemeClr val="tx1"/>
                </a:solidFill>
                <a:effectLst/>
                <a:latin typeface="proxima-nova"/>
              </a:rPr>
              <a:t>Page types visited</a:t>
            </a:r>
          </a:p>
          <a:p>
            <a:pPr algn="l">
              <a:buFont typeface="Arial" panose="020B0604020202020204" pitchFamily="34" charset="0"/>
              <a:buChar char="•"/>
            </a:pPr>
            <a:r>
              <a:rPr lang="en-US" sz="1600" b="0" i="0" dirty="0">
                <a:solidFill>
                  <a:schemeClr val="tx1"/>
                </a:solidFill>
                <a:effectLst/>
                <a:latin typeface="proxima-nova"/>
              </a:rPr>
              <a:t>Exit intent</a:t>
            </a:r>
          </a:p>
          <a:p>
            <a:pPr algn="l">
              <a:buFont typeface="Arial" panose="020B0604020202020204" pitchFamily="34" charset="0"/>
              <a:buChar char="•"/>
            </a:pPr>
            <a:r>
              <a:rPr lang="en-US" sz="1600" b="0" i="0" dirty="0">
                <a:solidFill>
                  <a:schemeClr val="tx1"/>
                </a:solidFill>
                <a:effectLst/>
                <a:latin typeface="proxima-nova"/>
              </a:rPr>
              <a:t>Inactivity</a:t>
            </a:r>
          </a:p>
          <a:p>
            <a:pPr algn="l">
              <a:buFont typeface="Arial" panose="020B0604020202020204" pitchFamily="34" charset="0"/>
              <a:buChar char="•"/>
            </a:pPr>
            <a:r>
              <a:rPr lang="en-US" sz="1600" b="0" i="0" dirty="0">
                <a:solidFill>
                  <a:schemeClr val="tx1"/>
                </a:solidFill>
                <a:effectLst/>
                <a:latin typeface="proxima-nova"/>
              </a:rPr>
              <a:t>Shopping cart value</a:t>
            </a:r>
          </a:p>
          <a:p>
            <a:pPr algn="l">
              <a:buFont typeface="Arial" panose="020B0604020202020204" pitchFamily="34" charset="0"/>
              <a:buChar char="•"/>
            </a:pPr>
            <a:r>
              <a:rPr lang="en-US" sz="1600" b="0" i="0" dirty="0">
                <a:solidFill>
                  <a:schemeClr val="tx1"/>
                </a:solidFill>
                <a:effectLst/>
                <a:latin typeface="proxima-nova"/>
              </a:rPr>
              <a:t>Campaign history</a:t>
            </a:r>
          </a:p>
          <a:p>
            <a:pPr algn="l">
              <a:buFont typeface="Arial" panose="020B0604020202020204" pitchFamily="34" charset="0"/>
              <a:buChar char="•"/>
            </a:pPr>
            <a:r>
              <a:rPr lang="en-US" sz="1600" b="0" i="0" dirty="0">
                <a:solidFill>
                  <a:schemeClr val="tx1"/>
                </a:solidFill>
                <a:effectLst/>
                <a:latin typeface="proxima-nova"/>
              </a:rPr>
              <a:t>Referral source</a:t>
            </a:r>
          </a:p>
          <a:p>
            <a:pPr algn="l"/>
            <a:r>
              <a:rPr lang="en-US" sz="1600" b="0" i="0" dirty="0">
                <a:solidFill>
                  <a:schemeClr val="tx1"/>
                </a:solidFill>
                <a:effectLst/>
                <a:latin typeface="proxima-nova"/>
              </a:rPr>
              <a:t>For example, Petal &amp; Pup tailor their email lead generation messaging for visitors arriving from Facebook.</a:t>
            </a:r>
          </a:p>
          <a:p>
            <a:endParaRPr lang="en-IN" sz="1600" dirty="0"/>
          </a:p>
        </p:txBody>
      </p:sp>
    </p:spTree>
    <p:extLst>
      <p:ext uri="{BB962C8B-B14F-4D97-AF65-F5344CB8AC3E}">
        <p14:creationId xmlns:p14="http://schemas.microsoft.com/office/powerpoint/2010/main" val="11711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24A5-37F4-B832-EAA2-4486DCDEBB42}"/>
              </a:ext>
            </a:extLst>
          </p:cNvPr>
          <p:cNvSpPr>
            <a:spLocks noGrp="1"/>
          </p:cNvSpPr>
          <p:nvPr>
            <p:ph type="title"/>
          </p:nvPr>
        </p:nvSpPr>
        <p:spPr>
          <a:xfrm>
            <a:off x="807115" y="0"/>
            <a:ext cx="10353762" cy="1257300"/>
          </a:xfrm>
        </p:spPr>
        <p:txBody>
          <a:bodyPr>
            <a:normAutofit fontScale="90000"/>
          </a:bodyPr>
          <a:lstStyle/>
          <a:p>
            <a:r>
              <a:rPr lang="en-IN" b="1" i="0" dirty="0">
                <a:solidFill>
                  <a:srgbClr val="FECEEE"/>
                </a:solidFill>
                <a:effectLst/>
                <a:latin typeface="Cabin-semi-bold"/>
              </a:rPr>
              <a:t>Benefits of Market Segmentation</a:t>
            </a:r>
            <a:br>
              <a:rPr lang="en-IN" b="1" i="0" dirty="0">
                <a:solidFill>
                  <a:srgbClr val="FECEEE"/>
                </a:solidFill>
                <a:effectLst/>
                <a:latin typeface="Cabin-semi-bold"/>
              </a:rPr>
            </a:br>
            <a:endParaRPr lang="en-IN" dirty="0">
              <a:solidFill>
                <a:srgbClr val="FECEEE"/>
              </a:solidFill>
            </a:endParaRPr>
          </a:p>
        </p:txBody>
      </p:sp>
      <p:sp>
        <p:nvSpPr>
          <p:cNvPr id="3" name="Content Placeholder 2">
            <a:extLst>
              <a:ext uri="{FF2B5EF4-FFF2-40B4-BE49-F238E27FC236}">
                <a16:creationId xmlns:a16="http://schemas.microsoft.com/office/drawing/2014/main" id="{F66CFCB5-73A8-2A95-AD05-ACAB1D54CB6D}"/>
              </a:ext>
            </a:extLst>
          </p:cNvPr>
          <p:cNvSpPr>
            <a:spLocks noGrp="1"/>
          </p:cNvSpPr>
          <p:nvPr>
            <p:ph idx="1"/>
          </p:nvPr>
        </p:nvSpPr>
        <p:spPr>
          <a:xfrm>
            <a:off x="0" y="911912"/>
            <a:ext cx="12192000" cy="5738325"/>
          </a:xfrm>
        </p:spPr>
        <p:txBody>
          <a:bodyPr>
            <a:noAutofit/>
          </a:bodyPr>
          <a:lstStyle/>
          <a:p>
            <a:pPr marL="36900" indent="0" algn="l">
              <a:buNone/>
            </a:pPr>
            <a:endParaRPr lang="en-US" sz="1600" b="0" i="0" dirty="0">
              <a:solidFill>
                <a:schemeClr val="tx1"/>
              </a:solidFill>
              <a:effectLst/>
              <a:latin typeface="SourceSansPro"/>
            </a:endParaRPr>
          </a:p>
          <a:p>
            <a:pPr algn="l">
              <a:buFont typeface="Arial" panose="020B0604020202020204" pitchFamily="34" charset="0"/>
              <a:buChar char="•"/>
            </a:pPr>
            <a:r>
              <a:rPr lang="en-US" sz="1600" b="1" i="0" dirty="0">
                <a:solidFill>
                  <a:schemeClr val="tx1"/>
                </a:solidFill>
                <a:effectLst/>
                <a:latin typeface="Cabin-semi-bold"/>
              </a:rPr>
              <a:t>Increased resource efficiency. </a:t>
            </a:r>
            <a:r>
              <a:rPr lang="en-US" sz="1600" b="0" i="0" dirty="0">
                <a:solidFill>
                  <a:schemeClr val="tx1"/>
                </a:solidFill>
                <a:effectLst/>
                <a:latin typeface="SourceSansPro"/>
              </a:rPr>
              <a:t>Marketing segmentation allows management to focus on certain demographics or customers. Instead of trying to promote products to the entire market, marketing segmentation allows a focused, precise approach that often costs less compared to a broad-reach approach.</a:t>
            </a:r>
          </a:p>
          <a:p>
            <a:pPr algn="l">
              <a:buFont typeface="Arial" panose="020B0604020202020204" pitchFamily="34" charset="0"/>
              <a:buChar char="•"/>
            </a:pPr>
            <a:r>
              <a:rPr lang="en-US" sz="1600" b="1" i="0" dirty="0">
                <a:solidFill>
                  <a:schemeClr val="tx1"/>
                </a:solidFill>
                <a:effectLst/>
                <a:latin typeface="Cabin-semi-bold"/>
              </a:rPr>
              <a:t>Stronger brand image. </a:t>
            </a:r>
            <a:r>
              <a:rPr lang="en-US" sz="1600" b="0" i="0" dirty="0">
                <a:solidFill>
                  <a:schemeClr val="tx1"/>
                </a:solidFill>
                <a:effectLst/>
                <a:latin typeface="SourceSansPro"/>
              </a:rPr>
              <a:t>Marketing segment forces management to consider how it wants to be perceived by a specific group of people. Once the market segment is identified, management must then consider what message to craft. Because this message is directed at a target audience, a company’s branding, and messaging are more likely to be very intentional. This may also have an indirect effect of causing better customer experiences with the company.</a:t>
            </a:r>
          </a:p>
          <a:p>
            <a:pPr algn="l">
              <a:buFont typeface="Arial" panose="020B0604020202020204" pitchFamily="34" charset="0"/>
              <a:buChar char="•"/>
            </a:pPr>
            <a:r>
              <a:rPr lang="en-US" sz="1600" b="1" i="0" dirty="0">
                <a:solidFill>
                  <a:schemeClr val="tx1"/>
                </a:solidFill>
                <a:effectLst/>
                <a:latin typeface="Cabin-semi-bold"/>
              </a:rPr>
              <a:t>Greater potential for brand loyalty.</a:t>
            </a:r>
            <a:r>
              <a:rPr lang="en-US" sz="1600" b="0" i="0" dirty="0">
                <a:solidFill>
                  <a:schemeClr val="tx1"/>
                </a:solidFill>
                <a:effectLst/>
                <a:latin typeface="SourceSansPro"/>
              </a:rPr>
              <a:t> Marketing segmentation increases the opportunity for consumers to build long-term relationships with a company. More direct, personal marketing approaches may resonate with customers and foster a sense of inclusion, community, and a sense of belonging. In addition, market segmentation increases the probability that you land the right client that fits your product line and demographic.</a:t>
            </a:r>
          </a:p>
          <a:p>
            <a:pPr algn="l">
              <a:buFont typeface="Arial" panose="020B0604020202020204" pitchFamily="34" charset="0"/>
              <a:buChar char="•"/>
            </a:pPr>
            <a:r>
              <a:rPr lang="en-US" sz="1600" b="1" i="0" dirty="0">
                <a:solidFill>
                  <a:schemeClr val="tx1"/>
                </a:solidFill>
                <a:effectLst/>
                <a:latin typeface="Cabin-semi-bold"/>
              </a:rPr>
              <a:t>Stronger market differentiation.</a:t>
            </a:r>
            <a:r>
              <a:rPr lang="en-US" sz="1600" b="0" i="0" dirty="0">
                <a:solidFill>
                  <a:schemeClr val="tx1"/>
                </a:solidFill>
                <a:effectLst/>
                <a:latin typeface="SourceSansPro"/>
              </a:rPr>
              <a:t> Market segmentation gives a company the opportunity to pinpoint the exact message they way to convey to the market and to competitors. This can also help create </a:t>
            </a:r>
            <a:r>
              <a:rPr lang="en-US" sz="1600" b="0" i="0" u="sng" dirty="0">
                <a:solidFill>
                  <a:schemeClr val="tx1"/>
                </a:solidFill>
                <a:effectLst/>
                <a:latin typeface="SourceSansPro"/>
                <a:hlinkClick r:id="rId2">
                  <a:extLst>
                    <a:ext uri="{A12FA001-AC4F-418D-AE19-62706E023703}">
                      <ahyp:hlinkClr xmlns:ahyp="http://schemas.microsoft.com/office/drawing/2018/hyperlinkcolor" val="tx"/>
                    </a:ext>
                  </a:extLst>
                </a:hlinkClick>
              </a:rPr>
              <a:t>product differentiation</a:t>
            </a:r>
            <a:r>
              <a:rPr lang="en-US" sz="1600" b="0" i="0" dirty="0">
                <a:solidFill>
                  <a:schemeClr val="tx1"/>
                </a:solidFill>
                <a:effectLst/>
                <a:latin typeface="SourceSansPro"/>
              </a:rPr>
              <a:t> by communicating specifically how a company is different from its competitors. Instead of a broad approach to marketing, management crafts a specific image that is more likely to be memorable and specific.</a:t>
            </a:r>
          </a:p>
          <a:p>
            <a:pPr algn="l">
              <a:buFont typeface="Arial" panose="020B0604020202020204" pitchFamily="34" charset="0"/>
              <a:buChar char="•"/>
            </a:pPr>
            <a:r>
              <a:rPr lang="en-US" sz="1600" b="1" i="0" dirty="0">
                <a:solidFill>
                  <a:schemeClr val="tx1"/>
                </a:solidFill>
                <a:effectLst/>
                <a:latin typeface="Cabin-semi-bold"/>
              </a:rPr>
              <a:t>Better targeted digital advertising.</a:t>
            </a:r>
            <a:r>
              <a:rPr lang="en-US" sz="1600" b="0" i="0" dirty="0">
                <a:solidFill>
                  <a:schemeClr val="tx1"/>
                </a:solidFill>
                <a:effectLst/>
                <a:latin typeface="SourceSansPro"/>
              </a:rPr>
              <a:t> Marketing segmentation enables a company to perform better-targeted advertising strategies. This includes marketing plans that direct efforts towards specific ages, locations, or habits via social media.</a:t>
            </a:r>
          </a:p>
          <a:p>
            <a:endParaRPr lang="en-IN" sz="1600" dirty="0">
              <a:solidFill>
                <a:schemeClr val="tx1"/>
              </a:solidFill>
            </a:endParaRPr>
          </a:p>
        </p:txBody>
      </p:sp>
    </p:spTree>
    <p:extLst>
      <p:ext uri="{BB962C8B-B14F-4D97-AF65-F5344CB8AC3E}">
        <p14:creationId xmlns:p14="http://schemas.microsoft.com/office/powerpoint/2010/main" val="109029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7CFC-8DD7-3C8A-14C2-67B6B71D453C}"/>
              </a:ext>
            </a:extLst>
          </p:cNvPr>
          <p:cNvSpPr>
            <a:spLocks noGrp="1"/>
          </p:cNvSpPr>
          <p:nvPr>
            <p:ph type="title"/>
          </p:nvPr>
        </p:nvSpPr>
        <p:spPr>
          <a:xfrm>
            <a:off x="913795" y="320041"/>
            <a:ext cx="10353762" cy="746760"/>
          </a:xfrm>
        </p:spPr>
        <p:txBody>
          <a:bodyPr>
            <a:normAutofit fontScale="90000"/>
          </a:bodyPr>
          <a:lstStyle/>
          <a:p>
            <a:r>
              <a:rPr lang="en-IN" b="1" i="0" dirty="0">
                <a:solidFill>
                  <a:srgbClr val="FECEEE"/>
                </a:solidFill>
                <a:effectLst/>
                <a:latin typeface="Cabin-semi-bold"/>
              </a:rPr>
              <a:t>Limitations of Market Segmentation</a:t>
            </a:r>
            <a:br>
              <a:rPr lang="en-IN" b="1" i="0" dirty="0">
                <a:solidFill>
                  <a:srgbClr val="FECEEE"/>
                </a:solidFill>
                <a:effectLst/>
                <a:latin typeface="Cabin-semi-bold"/>
              </a:rPr>
            </a:br>
            <a:endParaRPr lang="en-IN" dirty="0">
              <a:solidFill>
                <a:srgbClr val="FECEEE"/>
              </a:solidFill>
            </a:endParaRPr>
          </a:p>
        </p:txBody>
      </p:sp>
      <p:sp>
        <p:nvSpPr>
          <p:cNvPr id="3" name="Content Placeholder 2">
            <a:extLst>
              <a:ext uri="{FF2B5EF4-FFF2-40B4-BE49-F238E27FC236}">
                <a16:creationId xmlns:a16="http://schemas.microsoft.com/office/drawing/2014/main" id="{A54F4905-88CE-82FC-F18A-1D0A3915237E}"/>
              </a:ext>
            </a:extLst>
          </p:cNvPr>
          <p:cNvSpPr>
            <a:spLocks noGrp="1"/>
          </p:cNvSpPr>
          <p:nvPr>
            <p:ph idx="1"/>
          </p:nvPr>
        </p:nvSpPr>
        <p:spPr>
          <a:xfrm>
            <a:off x="913794" y="1234440"/>
            <a:ext cx="10821005" cy="5303519"/>
          </a:xfrm>
        </p:spPr>
        <p:txBody>
          <a:bodyPr>
            <a:noAutofit/>
          </a:bodyPr>
          <a:lstStyle/>
          <a:p>
            <a:pPr algn="l">
              <a:buFont typeface="Arial" panose="020B0604020202020204" pitchFamily="34" charset="0"/>
              <a:buChar char="•"/>
            </a:pPr>
            <a:r>
              <a:rPr lang="en-US" sz="1600" b="1" i="0" dirty="0">
                <a:solidFill>
                  <a:schemeClr val="tx1"/>
                </a:solidFill>
                <a:effectLst/>
                <a:latin typeface="Cabin-semi-bold"/>
              </a:rPr>
              <a:t>Higher upfront marketing expenses. </a:t>
            </a:r>
            <a:r>
              <a:rPr lang="en-US" sz="1600" b="0" i="0" dirty="0">
                <a:solidFill>
                  <a:schemeClr val="tx1"/>
                </a:solidFill>
                <a:effectLst/>
                <a:latin typeface="SourceSansPro"/>
              </a:rPr>
              <a:t>Marketing segmentation has the long-term goal of being efficient. However, to capture this efficiency, companies must often spend resources upfront to gain insight, data, and research into their customer base and the broad markets.</a:t>
            </a:r>
          </a:p>
          <a:p>
            <a:pPr algn="l">
              <a:buFont typeface="Arial" panose="020B0604020202020204" pitchFamily="34" charset="0"/>
              <a:buChar char="•"/>
            </a:pPr>
            <a:r>
              <a:rPr lang="en-US" sz="1600" b="1" i="0" dirty="0">
                <a:solidFill>
                  <a:schemeClr val="tx1"/>
                </a:solidFill>
                <a:effectLst/>
                <a:latin typeface="Cabin-semi-bold"/>
              </a:rPr>
              <a:t>Increased product line complexity. </a:t>
            </a:r>
            <a:r>
              <a:rPr lang="en-US" sz="1600" b="0" i="0" dirty="0">
                <a:solidFill>
                  <a:schemeClr val="tx1"/>
                </a:solidFill>
                <a:effectLst/>
                <a:latin typeface="SourceSansPro"/>
              </a:rPr>
              <a:t>Marketing segmentation takes a large market and attempts to break it into more specific, manageable pieces. This has the downside risk of creating an overly complex, fractionalized product line that focuses too deeply on catering to specific market segments. Instead of a company having a cohesive product line, a company's </a:t>
            </a:r>
            <a:r>
              <a:rPr lang="en-US" sz="1600" b="0" i="0" u="sng" dirty="0">
                <a:solidFill>
                  <a:schemeClr val="tx1"/>
                </a:solidFill>
                <a:effectLst/>
                <a:latin typeface="SourceSansPro"/>
                <a:hlinkClick r:id="rId2">
                  <a:extLst>
                    <a:ext uri="{A12FA001-AC4F-418D-AE19-62706E023703}">
                      <ahyp:hlinkClr xmlns:ahyp="http://schemas.microsoft.com/office/drawing/2018/hyperlinkcolor" val="tx"/>
                    </a:ext>
                  </a:extLst>
                </a:hlinkClick>
              </a:rPr>
              <a:t>marketing mix</a:t>
            </a:r>
            <a:r>
              <a:rPr lang="en-US" sz="1600" b="0" i="0" dirty="0">
                <a:solidFill>
                  <a:schemeClr val="tx1"/>
                </a:solidFill>
                <a:effectLst/>
                <a:latin typeface="SourceSansPro"/>
              </a:rPr>
              <a:t> may become too confusing and inconsistently communicate its overall brand.</a:t>
            </a:r>
          </a:p>
          <a:p>
            <a:pPr algn="l">
              <a:buFont typeface="Arial" panose="020B0604020202020204" pitchFamily="34" charset="0"/>
              <a:buChar char="•"/>
            </a:pPr>
            <a:r>
              <a:rPr lang="en-US" sz="1600" b="1" i="0" dirty="0">
                <a:solidFill>
                  <a:schemeClr val="tx1"/>
                </a:solidFill>
                <a:effectLst/>
                <a:latin typeface="Cabin-semi-bold"/>
              </a:rPr>
              <a:t>Greater risk of misassumptions. </a:t>
            </a:r>
            <a:r>
              <a:rPr lang="en-US" sz="1600" b="0" i="0" dirty="0">
                <a:solidFill>
                  <a:schemeClr val="tx1"/>
                </a:solidFill>
                <a:effectLst/>
                <a:latin typeface="SourceSansPro"/>
              </a:rPr>
              <a:t>Market segmentation is rooted in the assumption that similar demographics will share common needs. This may not always be the case. By grouping a population together with the belief that they share common traits, a company may risk misidentifying the needs, values, or motivations of individuals of a given population.</a:t>
            </a:r>
          </a:p>
          <a:p>
            <a:pPr algn="l">
              <a:buFont typeface="Arial" panose="020B0604020202020204" pitchFamily="34" charset="0"/>
              <a:buChar char="•"/>
            </a:pPr>
            <a:r>
              <a:rPr lang="en-US" sz="1600" b="1" i="0" dirty="0">
                <a:solidFill>
                  <a:schemeClr val="tx1"/>
                </a:solidFill>
                <a:effectLst/>
                <a:latin typeface="Cabin-semi-bold"/>
              </a:rPr>
              <a:t>Higher reliance on reliable data.</a:t>
            </a:r>
            <a:r>
              <a:rPr lang="en-US" sz="1600" b="0" i="0" dirty="0">
                <a:solidFill>
                  <a:schemeClr val="tx1"/>
                </a:solidFill>
                <a:effectLst/>
                <a:latin typeface="SourceSansPro"/>
              </a:rPr>
              <a:t> Market segmentation is only as strong as the underlying data that support the claims that are made. This means being mindful of what sources are used to pull in data. This also means being conscious of changing trends and when market segments may have shifted from prior studies.</a:t>
            </a:r>
          </a:p>
          <a:p>
            <a:endParaRPr lang="en-IN" sz="1600" dirty="0">
              <a:solidFill>
                <a:schemeClr val="tx1"/>
              </a:solidFill>
            </a:endParaRPr>
          </a:p>
        </p:txBody>
      </p:sp>
    </p:spTree>
    <p:extLst>
      <p:ext uri="{BB962C8B-B14F-4D97-AF65-F5344CB8AC3E}">
        <p14:creationId xmlns:p14="http://schemas.microsoft.com/office/powerpoint/2010/main" val="343789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D745-3650-D7EB-E46C-41A032D5BF12}"/>
              </a:ext>
            </a:extLst>
          </p:cNvPr>
          <p:cNvSpPr>
            <a:spLocks noGrp="1"/>
          </p:cNvSpPr>
          <p:nvPr>
            <p:ph type="title"/>
          </p:nvPr>
        </p:nvSpPr>
        <p:spPr>
          <a:xfrm>
            <a:off x="913795" y="101600"/>
            <a:ext cx="10353762" cy="1257300"/>
          </a:xfrm>
        </p:spPr>
        <p:txBody>
          <a:bodyPr/>
          <a:lstStyle/>
          <a:p>
            <a:r>
              <a:rPr lang="en-IN" dirty="0">
                <a:solidFill>
                  <a:srgbClr val="FECEEE"/>
                </a:solidFill>
              </a:rPr>
              <a:t>Selection of International Markets</a:t>
            </a:r>
          </a:p>
        </p:txBody>
      </p:sp>
      <p:sp>
        <p:nvSpPr>
          <p:cNvPr id="3" name="Content Placeholder 2">
            <a:extLst>
              <a:ext uri="{FF2B5EF4-FFF2-40B4-BE49-F238E27FC236}">
                <a16:creationId xmlns:a16="http://schemas.microsoft.com/office/drawing/2014/main" id="{57EA7A1E-5764-0E62-C896-1E226B1005FA}"/>
              </a:ext>
            </a:extLst>
          </p:cNvPr>
          <p:cNvSpPr>
            <a:spLocks noGrp="1"/>
          </p:cNvSpPr>
          <p:nvPr>
            <p:ph idx="1"/>
          </p:nvPr>
        </p:nvSpPr>
        <p:spPr>
          <a:xfrm>
            <a:off x="690465" y="1520890"/>
            <a:ext cx="10577092" cy="5066522"/>
          </a:xfrm>
        </p:spPr>
        <p:txBody>
          <a:bodyPr>
            <a:normAutofit fontScale="77500" lnSpcReduction="20000"/>
          </a:bodyPr>
          <a:lstStyle/>
          <a:p>
            <a:pPr marL="36900" indent="0" algn="l" fontAlgn="base">
              <a:buNone/>
            </a:pPr>
            <a:r>
              <a:rPr lang="en-US" b="1" i="0" dirty="0">
                <a:solidFill>
                  <a:schemeClr val="tx1"/>
                </a:solidFill>
                <a:effectLst/>
                <a:latin typeface="Open Sans" panose="020B0604020202020204" pitchFamily="34" charset="0"/>
              </a:rPr>
              <a:t>1. Check Economic Stability and Political Stability</a:t>
            </a:r>
          </a:p>
          <a:p>
            <a:pPr algn="l" fontAlgn="base"/>
            <a:r>
              <a:rPr lang="en-US" b="0" i="0" dirty="0">
                <a:solidFill>
                  <a:schemeClr val="tx1"/>
                </a:solidFill>
                <a:effectLst/>
                <a:latin typeface="Barlow" panose="020B0604020202020204" pitchFamily="2" charset="0"/>
              </a:rPr>
              <a:t>There is no tried and true rule of thumb for the best market to enter, although experts do agree that a country’s economic and political stability is one of the first indicators of market potential.</a:t>
            </a:r>
          </a:p>
          <a:p>
            <a:pPr algn="l" fontAlgn="base"/>
            <a:r>
              <a:rPr lang="en-US" b="0" i="0" dirty="0">
                <a:solidFill>
                  <a:schemeClr val="tx1"/>
                </a:solidFill>
                <a:effectLst/>
                <a:latin typeface="Barlow" panose="020B0604020202020204" pitchFamily="2" charset="0"/>
              </a:rPr>
              <a:t>An economy with constant output growth, low and stable inflation is considered economically stable, while an economy with frequent, large-scale recession, pronounced business cycles, high inflation, or frequent financial crises is considered unstable.</a:t>
            </a:r>
          </a:p>
          <a:p>
            <a:pPr algn="l" fontAlgn="base"/>
            <a:r>
              <a:rPr lang="en-US" b="0" i="0" dirty="0">
                <a:solidFill>
                  <a:schemeClr val="tx1"/>
                </a:solidFill>
                <a:effectLst/>
                <a:latin typeface="Barlow" panose="020B0604020202020204" pitchFamily="2" charset="0"/>
              </a:rPr>
              <a:t>Political stability refers to the regularity of political exchanges. The more political changes happen in a country, the less stable it is.</a:t>
            </a:r>
          </a:p>
          <a:p>
            <a:pPr algn="l" fontAlgn="base"/>
            <a:r>
              <a:rPr lang="en-US" b="0" i="0" dirty="0">
                <a:solidFill>
                  <a:schemeClr val="tx1"/>
                </a:solidFill>
                <a:effectLst/>
                <a:latin typeface="Barlow" panose="020B0604020202020204" pitchFamily="2" charset="0"/>
              </a:rPr>
              <a:t>If a country is economically and politically stable, there is high market potential, measured in terms of market size, purchasing power, and currency stability.</a:t>
            </a:r>
          </a:p>
          <a:p>
            <a:pPr algn="l" fontAlgn="base"/>
            <a:r>
              <a:rPr lang="en-US" b="0" i="0" dirty="0">
                <a:solidFill>
                  <a:schemeClr val="tx1"/>
                </a:solidFill>
                <a:effectLst/>
                <a:latin typeface="Barlow" panose="020B0604020202020204" pitchFamily="2" charset="0"/>
              </a:rPr>
              <a:t>On the other hand, in countries with low economic and political stability, there is limited market potential.</a:t>
            </a:r>
          </a:p>
          <a:p>
            <a:pPr algn="l" fontAlgn="base"/>
            <a:r>
              <a:rPr lang="en-US" b="0" i="0" dirty="0">
                <a:solidFill>
                  <a:schemeClr val="tx1"/>
                </a:solidFill>
                <a:effectLst/>
                <a:latin typeface="Barlow" panose="020B0604020202020204" pitchFamily="2" charset="0"/>
              </a:rPr>
              <a:t>Quantitatively measuring the economic and political stability of a country is not easy and should only be undertaken by experts. However, business managers can totally gain access to all of the information about the macroeconomic and political events that happen in a country. They can base their decisions on those events.</a:t>
            </a:r>
          </a:p>
          <a:p>
            <a:endParaRPr lang="en-IN" dirty="0">
              <a:solidFill>
                <a:schemeClr val="tx1"/>
              </a:solidFill>
            </a:endParaRPr>
          </a:p>
        </p:txBody>
      </p:sp>
    </p:spTree>
    <p:extLst>
      <p:ext uri="{BB962C8B-B14F-4D97-AF65-F5344CB8AC3E}">
        <p14:creationId xmlns:p14="http://schemas.microsoft.com/office/powerpoint/2010/main" val="53880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B0BF-C242-8585-2276-DC7499396D15}"/>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F463B6CE-7606-8271-6F23-D8E6C81ADFE6}"/>
              </a:ext>
            </a:extLst>
          </p:cNvPr>
          <p:cNvSpPr>
            <a:spLocks noGrp="1"/>
          </p:cNvSpPr>
          <p:nvPr>
            <p:ph idx="1"/>
          </p:nvPr>
        </p:nvSpPr>
        <p:spPr/>
        <p:txBody>
          <a:bodyPr>
            <a:normAutofit fontScale="85000" lnSpcReduction="20000"/>
          </a:bodyPr>
          <a:lstStyle/>
          <a:p>
            <a:pPr algn="l" fontAlgn="base"/>
            <a:r>
              <a:rPr lang="en-US" b="0" i="0" dirty="0">
                <a:solidFill>
                  <a:schemeClr val="tx1"/>
                </a:solidFill>
                <a:effectLst/>
                <a:latin typeface="Barlow" panose="00000500000000000000" pitchFamily="2" charset="0"/>
              </a:rPr>
              <a:t>he following key questions can be used as a guide to select a stable market to invest in:</a:t>
            </a:r>
          </a:p>
          <a:p>
            <a:pPr algn="l" fontAlgn="base">
              <a:buFont typeface="+mj-lt"/>
              <a:buAutoNum type="arabicPeriod"/>
            </a:pPr>
            <a:r>
              <a:rPr lang="en-US" b="0" i="0" dirty="0">
                <a:solidFill>
                  <a:schemeClr val="tx1"/>
                </a:solidFill>
                <a:effectLst/>
                <a:latin typeface="Barlow" panose="00000500000000000000" pitchFamily="2" charset="0"/>
              </a:rPr>
              <a:t>Which international market is of interest to the firm?</a:t>
            </a:r>
          </a:p>
          <a:p>
            <a:pPr algn="l" fontAlgn="base">
              <a:buFont typeface="+mj-lt"/>
              <a:buAutoNum type="arabicPeriod"/>
            </a:pPr>
            <a:r>
              <a:rPr lang="en-US" b="0" i="0" dirty="0">
                <a:solidFill>
                  <a:schemeClr val="tx1"/>
                </a:solidFill>
                <a:effectLst/>
                <a:latin typeface="Barlow" panose="00000500000000000000" pitchFamily="2" charset="0"/>
              </a:rPr>
              <a:t>Which markets should be excluded because of their political risks?</a:t>
            </a:r>
          </a:p>
          <a:p>
            <a:pPr algn="l" fontAlgn="base">
              <a:buFont typeface="+mj-lt"/>
              <a:buAutoNum type="arabicPeriod"/>
            </a:pPr>
            <a:r>
              <a:rPr lang="en-US" b="0" i="0" dirty="0">
                <a:solidFill>
                  <a:schemeClr val="tx1"/>
                </a:solidFill>
                <a:effectLst/>
                <a:latin typeface="Barlow" panose="00000500000000000000" pitchFamily="2" charset="0"/>
              </a:rPr>
              <a:t>Which remaining markets have non-favorable regulatory environment?</a:t>
            </a:r>
          </a:p>
          <a:p>
            <a:pPr algn="l" fontAlgn="base">
              <a:buFont typeface="+mj-lt"/>
              <a:buAutoNum type="arabicPeriod"/>
            </a:pPr>
            <a:r>
              <a:rPr lang="en-US" b="0" i="0" dirty="0">
                <a:solidFill>
                  <a:schemeClr val="tx1"/>
                </a:solidFill>
                <a:effectLst/>
                <a:latin typeface="Barlow" panose="00000500000000000000" pitchFamily="2" charset="0"/>
              </a:rPr>
              <a:t>Which remaining markets have stable inflation and low risk of recession?</a:t>
            </a:r>
          </a:p>
          <a:p>
            <a:pPr algn="l" fontAlgn="base">
              <a:buFont typeface="+mj-lt"/>
              <a:buAutoNum type="arabicPeriod"/>
            </a:pPr>
            <a:r>
              <a:rPr lang="en-US" b="0" i="0" dirty="0">
                <a:solidFill>
                  <a:schemeClr val="tx1"/>
                </a:solidFill>
                <a:effectLst/>
                <a:latin typeface="Barlow" panose="00000500000000000000" pitchFamily="2" charset="0"/>
              </a:rPr>
              <a:t>Which remaining markets have sustainable growth in recent years?</a:t>
            </a:r>
          </a:p>
          <a:p>
            <a:pPr algn="l" fontAlgn="base"/>
            <a:r>
              <a:rPr lang="en-US" b="0" i="0" dirty="0">
                <a:solidFill>
                  <a:schemeClr val="tx1"/>
                </a:solidFill>
                <a:effectLst/>
                <a:latin typeface="Barlow" panose="00000500000000000000" pitchFamily="2" charset="0"/>
              </a:rPr>
              <a:t>Once you have answered all of these questions, you should have narrowed your target list to about 10-20 countries. After that, you can start to analyze your firm, brand, or product from various angles to determine the right market for your product.</a:t>
            </a:r>
          </a:p>
          <a:p>
            <a:endParaRPr lang="en-IN" dirty="0">
              <a:solidFill>
                <a:schemeClr val="tx1"/>
              </a:solidFill>
            </a:endParaRPr>
          </a:p>
        </p:txBody>
      </p:sp>
    </p:spTree>
    <p:extLst>
      <p:ext uri="{BB962C8B-B14F-4D97-AF65-F5344CB8AC3E}">
        <p14:creationId xmlns:p14="http://schemas.microsoft.com/office/powerpoint/2010/main" val="424773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40E5-8399-A8E5-E1A9-B6DC7A55B672}"/>
              </a:ext>
            </a:extLst>
          </p:cNvPr>
          <p:cNvSpPr>
            <a:spLocks noGrp="1"/>
          </p:cNvSpPr>
          <p:nvPr>
            <p:ph type="title"/>
          </p:nvPr>
        </p:nvSpPr>
        <p:spPr/>
        <p:txBody>
          <a:bodyPr>
            <a:noAutofit/>
          </a:bodyPr>
          <a:lstStyle/>
          <a:p>
            <a:r>
              <a:rPr lang="en-US" sz="3200" b="1" i="0" dirty="0">
                <a:solidFill>
                  <a:schemeClr val="tx1"/>
                </a:solidFill>
                <a:effectLst/>
                <a:latin typeface="Open Sans" panose="020B0606030504020204" pitchFamily="34" charset="0"/>
              </a:rPr>
              <a:t>2. Narrow Your Market Selection With Macro-criteria</a:t>
            </a:r>
            <a:br>
              <a:rPr lang="en-US" sz="3200" b="1" i="0" dirty="0">
                <a:solidFill>
                  <a:schemeClr val="tx1"/>
                </a:solidFill>
                <a:effectLst/>
                <a:latin typeface="Open Sans" panose="020B0606030504020204" pitchFamily="34" charset="0"/>
              </a:rPr>
            </a:br>
            <a:endParaRPr lang="en-IN" sz="3200" dirty="0">
              <a:solidFill>
                <a:schemeClr val="tx1"/>
              </a:solidFill>
            </a:endParaRPr>
          </a:p>
        </p:txBody>
      </p:sp>
      <p:sp>
        <p:nvSpPr>
          <p:cNvPr id="3" name="Content Placeholder 2">
            <a:extLst>
              <a:ext uri="{FF2B5EF4-FFF2-40B4-BE49-F238E27FC236}">
                <a16:creationId xmlns:a16="http://schemas.microsoft.com/office/drawing/2014/main" id="{A6BE306B-5396-9D53-5D21-8B60A8E8A50D}"/>
              </a:ext>
            </a:extLst>
          </p:cNvPr>
          <p:cNvSpPr>
            <a:spLocks noGrp="1"/>
          </p:cNvSpPr>
          <p:nvPr>
            <p:ph idx="1"/>
          </p:nvPr>
        </p:nvSpPr>
        <p:spPr>
          <a:xfrm>
            <a:off x="802640" y="1554480"/>
            <a:ext cx="11135360" cy="5039360"/>
          </a:xfrm>
        </p:spPr>
        <p:txBody>
          <a:bodyPr>
            <a:normAutofit fontScale="62500" lnSpcReduction="20000"/>
          </a:bodyPr>
          <a:lstStyle/>
          <a:p>
            <a:pPr algn="l" fontAlgn="base"/>
            <a:r>
              <a:rPr lang="en-US" b="1" i="0" dirty="0">
                <a:solidFill>
                  <a:schemeClr val="tx1"/>
                </a:solidFill>
                <a:effectLst/>
                <a:latin typeface="Open Sans" panose="020B0606030504020204" pitchFamily="34" charset="0"/>
              </a:rPr>
              <a:t>2. Narrow Your Market Selection With Macro-criteria</a:t>
            </a:r>
          </a:p>
          <a:p>
            <a:pPr algn="l" fontAlgn="base"/>
            <a:r>
              <a:rPr lang="en-US" b="0" i="0" dirty="0">
                <a:solidFill>
                  <a:schemeClr val="tx1"/>
                </a:solidFill>
                <a:effectLst/>
                <a:latin typeface="Barlow" panose="00000500000000000000" pitchFamily="2" charset="0"/>
              </a:rPr>
              <a:t>Once you have in your hands a list of countries that you think to be most prospective, you can start to narrow your selection with macroeconomic criteria. Although most of these criteria have been included in the Stability index that we discussed in the first section, a second look is more than necessary.</a:t>
            </a:r>
          </a:p>
          <a:p>
            <a:pPr algn="l" fontAlgn="base"/>
            <a:r>
              <a:rPr lang="en-US" b="0" i="0" dirty="0">
                <a:solidFill>
                  <a:schemeClr val="tx1"/>
                </a:solidFill>
                <a:effectLst/>
                <a:latin typeface="Barlow" panose="00000500000000000000" pitchFamily="2" charset="0"/>
              </a:rPr>
              <a:t>Specifically, we want to look at:</a:t>
            </a:r>
          </a:p>
          <a:p>
            <a:pPr algn="l" fontAlgn="base">
              <a:buFont typeface="Arial" panose="020B0604020202020204" pitchFamily="34" charset="0"/>
              <a:buChar char="•"/>
            </a:pPr>
            <a:r>
              <a:rPr lang="en-US" b="1" i="0" dirty="0">
                <a:solidFill>
                  <a:schemeClr val="tx1"/>
                </a:solidFill>
                <a:effectLst/>
                <a:latin typeface="Barlow" panose="00000500000000000000" pitchFamily="2" charset="0"/>
              </a:rPr>
              <a:t>GDP Growth</a:t>
            </a:r>
            <a:r>
              <a:rPr lang="en-US" b="0" i="0" dirty="0">
                <a:solidFill>
                  <a:schemeClr val="tx1"/>
                </a:solidFill>
                <a:effectLst/>
                <a:latin typeface="Barlow" panose="00000500000000000000" pitchFamily="2" charset="0"/>
              </a:rPr>
              <a:t>: the country’s current GDP, its growth rate, and its performance within the last decade</a:t>
            </a:r>
          </a:p>
          <a:p>
            <a:pPr algn="l" fontAlgn="base">
              <a:buFont typeface="Arial" panose="020B0604020202020204" pitchFamily="34" charset="0"/>
              <a:buChar char="•"/>
            </a:pPr>
            <a:r>
              <a:rPr lang="en-US" b="1" i="0" dirty="0">
                <a:solidFill>
                  <a:schemeClr val="tx1"/>
                </a:solidFill>
                <a:effectLst/>
                <a:latin typeface="Barlow" panose="00000500000000000000" pitchFamily="2" charset="0"/>
              </a:rPr>
              <a:t>Political Risk: </a:t>
            </a:r>
            <a:r>
              <a:rPr lang="en-US" b="0" i="0" dirty="0">
                <a:solidFill>
                  <a:schemeClr val="tx1"/>
                </a:solidFill>
                <a:effectLst/>
                <a:latin typeface="Barlow" panose="00000500000000000000" pitchFamily="2" charset="0"/>
              </a:rPr>
              <a:t>including risks of social unrest</a:t>
            </a:r>
          </a:p>
          <a:p>
            <a:pPr algn="l" fontAlgn="base">
              <a:buFont typeface="Arial" panose="020B0604020202020204" pitchFamily="34" charset="0"/>
              <a:buChar char="•"/>
            </a:pPr>
            <a:r>
              <a:rPr lang="en-US" b="1" i="0" dirty="0">
                <a:solidFill>
                  <a:schemeClr val="tx1"/>
                </a:solidFill>
                <a:effectLst/>
                <a:latin typeface="Barlow" panose="00000500000000000000" pitchFamily="2" charset="0"/>
              </a:rPr>
              <a:t>Business Freedom: </a:t>
            </a:r>
            <a:r>
              <a:rPr lang="en-US" b="0" i="0" dirty="0">
                <a:solidFill>
                  <a:schemeClr val="tx1"/>
                </a:solidFill>
                <a:effectLst/>
                <a:latin typeface="Barlow" panose="00000500000000000000" pitchFamily="2" charset="0"/>
              </a:rPr>
              <a:t>including the degree of intervention by the government into doing business</a:t>
            </a:r>
          </a:p>
          <a:p>
            <a:pPr algn="l" fontAlgn="base">
              <a:buFont typeface="Arial" panose="020B0604020202020204" pitchFamily="34" charset="0"/>
              <a:buChar char="•"/>
            </a:pPr>
            <a:r>
              <a:rPr lang="en-US" b="1" i="0" dirty="0">
                <a:solidFill>
                  <a:schemeClr val="tx1"/>
                </a:solidFill>
                <a:effectLst/>
                <a:latin typeface="Barlow" panose="00000500000000000000" pitchFamily="2" charset="0"/>
              </a:rPr>
              <a:t>International Relations: </a:t>
            </a:r>
            <a:r>
              <a:rPr lang="en-US" b="0" i="0" dirty="0">
                <a:solidFill>
                  <a:schemeClr val="tx1"/>
                </a:solidFill>
                <a:effectLst/>
                <a:latin typeface="Barlow" panose="00000500000000000000" pitchFamily="2" charset="0"/>
              </a:rPr>
              <a:t>including the relationship of that specific country with other countries in its region and the world. Is it perceived in a positive/negative/neutral light by its neighboring/alliances? What are some countries that you should always put on watch once you do business there?</a:t>
            </a:r>
          </a:p>
          <a:p>
            <a:pPr algn="l" fontAlgn="base">
              <a:buFont typeface="Arial" panose="020B0604020202020204" pitchFamily="34" charset="0"/>
              <a:buChar char="•"/>
            </a:pPr>
            <a:r>
              <a:rPr lang="en-US" b="1" i="0" dirty="0">
                <a:solidFill>
                  <a:schemeClr val="tx1"/>
                </a:solidFill>
                <a:effectLst/>
                <a:latin typeface="Barlow" panose="00000500000000000000" pitchFamily="2" charset="0"/>
              </a:rPr>
              <a:t>Geographic Factors: </a:t>
            </a:r>
            <a:r>
              <a:rPr lang="en-US" b="0" i="0" dirty="0">
                <a:solidFill>
                  <a:schemeClr val="tx1"/>
                </a:solidFill>
                <a:effectLst/>
                <a:latin typeface="Barlow" panose="00000500000000000000" pitchFamily="2" charset="0"/>
              </a:rPr>
              <a:t>Is the country situated in a booming/rapidly-growing region? Is there any logistical difficulties when it comes to manufacturing/delivering your products/services?</a:t>
            </a:r>
          </a:p>
          <a:p>
            <a:pPr algn="l" fontAlgn="base">
              <a:buFont typeface="Arial" panose="020B0604020202020204" pitchFamily="34" charset="0"/>
              <a:buChar char="•"/>
            </a:pPr>
            <a:r>
              <a:rPr lang="en-US" b="1" i="0" dirty="0">
                <a:solidFill>
                  <a:schemeClr val="tx1"/>
                </a:solidFill>
                <a:effectLst/>
                <a:latin typeface="Barlow" panose="00000500000000000000" pitchFamily="2" charset="0"/>
              </a:rPr>
              <a:t>Culture: </a:t>
            </a:r>
            <a:r>
              <a:rPr lang="en-US" b="0" i="0" dirty="0">
                <a:solidFill>
                  <a:schemeClr val="tx1"/>
                </a:solidFill>
                <a:effectLst/>
                <a:latin typeface="Barlow" panose="00000500000000000000" pitchFamily="2" charset="0"/>
              </a:rPr>
              <a:t>Is there many similarities between your country and that country? How do the people there think of your country? Are they friendly or hostile towards your country? Is there any cultural differences that you need to be aware of?</a:t>
            </a:r>
          </a:p>
          <a:p>
            <a:pPr algn="l" fontAlgn="base">
              <a:buFont typeface="Arial" panose="020B0604020202020204" pitchFamily="34" charset="0"/>
              <a:buChar char="•"/>
            </a:pPr>
            <a:r>
              <a:rPr lang="en-US" b="1" i="0" dirty="0">
                <a:solidFill>
                  <a:schemeClr val="tx1"/>
                </a:solidFill>
                <a:effectLst/>
                <a:latin typeface="Barlow" panose="00000500000000000000" pitchFamily="2" charset="0"/>
              </a:rPr>
              <a:t>Business Culture: </a:t>
            </a:r>
            <a:r>
              <a:rPr lang="en-US" b="0" i="0" dirty="0">
                <a:solidFill>
                  <a:schemeClr val="tx1"/>
                </a:solidFill>
                <a:effectLst/>
                <a:latin typeface="Barlow" panose="00000500000000000000" pitchFamily="2" charset="0"/>
              </a:rPr>
              <a:t>Business Culture is a part of the umbrella term “culture”, but it still deserves a mention. Is there too big of a difference in management philosophy between your country and that country? What is the approach to doing business in each country? Are there any similarities? How can we reconcile the differences in culture?</a:t>
            </a:r>
          </a:p>
          <a:p>
            <a:endParaRPr lang="en-IN" dirty="0">
              <a:solidFill>
                <a:schemeClr val="tx1"/>
              </a:solidFill>
            </a:endParaRPr>
          </a:p>
        </p:txBody>
      </p:sp>
    </p:spTree>
    <p:extLst>
      <p:ext uri="{BB962C8B-B14F-4D97-AF65-F5344CB8AC3E}">
        <p14:creationId xmlns:p14="http://schemas.microsoft.com/office/powerpoint/2010/main" val="270669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33AA-8D03-084D-83DB-F08DBB40F815}"/>
              </a:ext>
            </a:extLst>
          </p:cNvPr>
          <p:cNvSpPr>
            <a:spLocks noGrp="1"/>
          </p:cNvSpPr>
          <p:nvPr>
            <p:ph type="title"/>
          </p:nvPr>
        </p:nvSpPr>
        <p:spPr/>
        <p:txBody>
          <a:bodyPr>
            <a:noAutofit/>
          </a:bodyPr>
          <a:lstStyle/>
          <a:p>
            <a:r>
              <a:rPr lang="en-US" sz="3200" b="1" i="0" dirty="0">
                <a:solidFill>
                  <a:schemeClr val="tx1"/>
                </a:solidFill>
                <a:effectLst/>
                <a:latin typeface="Open Sans" panose="020B0606030504020204" pitchFamily="34" charset="0"/>
              </a:rPr>
              <a:t>3. Decide Whether You Want To Be Specific Or Diverse With Your Market Selection</a:t>
            </a:r>
            <a:br>
              <a:rPr lang="en-US" sz="3200" b="1" i="0" dirty="0">
                <a:solidFill>
                  <a:schemeClr val="tx1"/>
                </a:solidFill>
                <a:effectLst/>
                <a:latin typeface="Open Sans" panose="020B0606030504020204" pitchFamily="34" charset="0"/>
              </a:rPr>
            </a:br>
            <a:endParaRPr lang="en-IN" sz="3200" dirty="0">
              <a:solidFill>
                <a:schemeClr val="tx1"/>
              </a:solidFill>
            </a:endParaRPr>
          </a:p>
        </p:txBody>
      </p:sp>
      <p:sp>
        <p:nvSpPr>
          <p:cNvPr id="3" name="Content Placeholder 2">
            <a:extLst>
              <a:ext uri="{FF2B5EF4-FFF2-40B4-BE49-F238E27FC236}">
                <a16:creationId xmlns:a16="http://schemas.microsoft.com/office/drawing/2014/main" id="{6FAF265B-23B4-A4BF-DB05-F11AA8316651}"/>
              </a:ext>
            </a:extLst>
          </p:cNvPr>
          <p:cNvSpPr>
            <a:spLocks noGrp="1"/>
          </p:cNvSpPr>
          <p:nvPr>
            <p:ph idx="1"/>
          </p:nvPr>
        </p:nvSpPr>
        <p:spPr>
          <a:xfrm>
            <a:off x="913794" y="2076450"/>
            <a:ext cx="11146125" cy="4669790"/>
          </a:xfrm>
        </p:spPr>
        <p:txBody>
          <a:bodyPr>
            <a:noAutofit/>
          </a:bodyPr>
          <a:lstStyle/>
          <a:p>
            <a:pPr algn="l" fontAlgn="base"/>
            <a:r>
              <a:rPr lang="en-US" sz="1400" b="1" i="0" dirty="0">
                <a:solidFill>
                  <a:schemeClr val="tx1"/>
                </a:solidFill>
                <a:effectLst/>
                <a:latin typeface="Open Sans" panose="020B0606030504020204" pitchFamily="34" charset="0"/>
              </a:rPr>
              <a:t>3. Decide Whether You Want To Be Specific Or Diverse With Your Market Selection</a:t>
            </a:r>
          </a:p>
          <a:p>
            <a:pPr algn="l" fontAlgn="base"/>
            <a:r>
              <a:rPr lang="en-US" sz="1400" b="0" i="0" dirty="0">
                <a:solidFill>
                  <a:schemeClr val="tx1"/>
                </a:solidFill>
                <a:effectLst/>
                <a:latin typeface="Barlow" panose="00000500000000000000" pitchFamily="2" charset="0"/>
              </a:rPr>
              <a:t>It’s better to be specific than be broad. But sometimes it’s better to be broad than specific.</a:t>
            </a:r>
          </a:p>
          <a:p>
            <a:pPr algn="l" fontAlgn="base"/>
            <a:r>
              <a:rPr lang="en-US" sz="1400" b="0" i="0" dirty="0">
                <a:solidFill>
                  <a:schemeClr val="tx1"/>
                </a:solidFill>
                <a:effectLst/>
                <a:latin typeface="Barlow" panose="00000500000000000000" pitchFamily="2" charset="0"/>
              </a:rPr>
              <a:t>There is no true answer to this.</a:t>
            </a:r>
          </a:p>
          <a:p>
            <a:pPr algn="l" fontAlgn="base"/>
            <a:r>
              <a:rPr lang="en-US" sz="1400" b="0" i="0" dirty="0">
                <a:solidFill>
                  <a:schemeClr val="tx1"/>
                </a:solidFill>
                <a:effectLst/>
                <a:latin typeface="Barlow" panose="00000500000000000000" pitchFamily="2" charset="0"/>
              </a:rPr>
              <a:t>Many entrepreneurs went too broad with their market selection, and try to include a wide range of industries in their offerings, especially service companies.</a:t>
            </a:r>
          </a:p>
          <a:p>
            <a:pPr algn="l" fontAlgn="base"/>
            <a:r>
              <a:rPr lang="en-US" sz="1400" b="0" i="0" dirty="0">
                <a:solidFill>
                  <a:schemeClr val="tx1"/>
                </a:solidFill>
                <a:effectLst/>
                <a:latin typeface="Barlow" panose="00000500000000000000" pitchFamily="2" charset="0"/>
              </a:rPr>
              <a:t>When you extend your targeted market to many industries, you are essentially upping your potential profit cap. However, that also means you’re allocating your resources to too many areas at the same time.</a:t>
            </a:r>
          </a:p>
          <a:p>
            <a:pPr algn="l" fontAlgn="base"/>
            <a:r>
              <a:rPr lang="en-US" sz="1400" b="0" i="0" dirty="0">
                <a:solidFill>
                  <a:schemeClr val="tx1"/>
                </a:solidFill>
                <a:effectLst/>
                <a:latin typeface="Barlow" panose="00000500000000000000" pitchFamily="2" charset="0"/>
              </a:rPr>
              <a:t>By carving out a niche for yourself, you’ll have an easier and faster time getting clients, but your cap is definitely lower. They argue that you can always scale your business up later.</a:t>
            </a:r>
          </a:p>
          <a:p>
            <a:pPr algn="l" fontAlgn="base"/>
            <a:r>
              <a:rPr lang="en-US" sz="1400" b="0" i="0" dirty="0">
                <a:solidFill>
                  <a:schemeClr val="tx1"/>
                </a:solidFill>
                <a:effectLst/>
                <a:latin typeface="Barlow" panose="00000500000000000000" pitchFamily="2" charset="0"/>
              </a:rPr>
              <a:t>That is true, but by being so focused on one industry, you also carry a higher risk of market failure.</a:t>
            </a:r>
          </a:p>
          <a:p>
            <a:pPr algn="l" fontAlgn="base"/>
            <a:r>
              <a:rPr lang="en-US" sz="1400" b="0" i="0" dirty="0">
                <a:solidFill>
                  <a:schemeClr val="tx1"/>
                </a:solidFill>
                <a:effectLst/>
                <a:latin typeface="Barlow" panose="00000500000000000000" pitchFamily="2" charset="0"/>
              </a:rPr>
              <a:t>“Don’t put your eggs into one basket” is the motto that all investors live by.</a:t>
            </a:r>
          </a:p>
          <a:p>
            <a:pPr algn="l" fontAlgn="base"/>
            <a:r>
              <a:rPr lang="en-US" sz="1400" b="0" i="0" dirty="0">
                <a:solidFill>
                  <a:schemeClr val="tx1"/>
                </a:solidFill>
                <a:effectLst/>
                <a:latin typeface="Barlow" panose="00000500000000000000" pitchFamily="2" charset="0"/>
              </a:rPr>
              <a:t>Advantages of being specific in your choice of markets:</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Consolidate your market’s presence in those industries</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Stronger brand awareness</a:t>
            </a:r>
          </a:p>
          <a:p>
            <a:endParaRPr lang="en-IN" sz="1400" dirty="0">
              <a:solidFill>
                <a:schemeClr val="tx1"/>
              </a:solidFill>
            </a:endParaRPr>
          </a:p>
        </p:txBody>
      </p:sp>
    </p:spTree>
    <p:extLst>
      <p:ext uri="{BB962C8B-B14F-4D97-AF65-F5344CB8AC3E}">
        <p14:creationId xmlns:p14="http://schemas.microsoft.com/office/powerpoint/2010/main" val="123972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C9B4F-6A34-CC0D-A0B0-D8F9E092801F}"/>
              </a:ext>
            </a:extLst>
          </p:cNvPr>
          <p:cNvSpPr>
            <a:spLocks noGrp="1"/>
          </p:cNvSpPr>
          <p:nvPr>
            <p:ph idx="1"/>
          </p:nvPr>
        </p:nvSpPr>
        <p:spPr>
          <a:xfrm>
            <a:off x="1005235" y="115570"/>
            <a:ext cx="10353762" cy="3714749"/>
          </a:xfrm>
        </p:spPr>
        <p:txBody>
          <a:bodyPr>
            <a:noAutofit/>
          </a:bodyPr>
          <a:lstStyle/>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Constant sales growth</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Gain in-depth knowledge of that market</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Reduced costs on logistics and management</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More resources can be dedicated to marketing and production</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Stronger risk control</a:t>
            </a:r>
          </a:p>
          <a:p>
            <a:pPr algn="l" fontAlgn="base"/>
            <a:r>
              <a:rPr lang="en-US" sz="1400" b="1" i="0" dirty="0">
                <a:solidFill>
                  <a:schemeClr val="tx1"/>
                </a:solidFill>
                <a:effectLst/>
                <a:latin typeface="Barlow" panose="00000500000000000000" pitchFamily="2" charset="0"/>
              </a:rPr>
              <a:t>When should you go specific with your market selection:</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Your products and services only serve a very specific set of customers</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You have a competitive advantage against other competitors in that market</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Company has limited resources and can only dedicate to one or a few markets at the same time</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Your company needs time to familiarize itself with the new business environment</a:t>
            </a:r>
          </a:p>
          <a:p>
            <a:pPr algn="l" fontAlgn="base"/>
            <a:r>
              <a:rPr lang="en-US" sz="1400" b="1" i="0" dirty="0">
                <a:solidFill>
                  <a:schemeClr val="tx1"/>
                </a:solidFill>
                <a:effectLst/>
                <a:latin typeface="Barlow" panose="00000500000000000000" pitchFamily="2" charset="0"/>
              </a:rPr>
              <a:t>Advantages of being diverse in your choice of markets:</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Rapid sales and growth</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Price differentiation</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Risk diversification</a:t>
            </a:r>
          </a:p>
          <a:p>
            <a:pPr algn="l" fontAlgn="base"/>
            <a:r>
              <a:rPr lang="en-US" sz="1400" b="1" i="0" dirty="0">
                <a:solidFill>
                  <a:schemeClr val="tx1"/>
                </a:solidFill>
                <a:effectLst/>
                <a:latin typeface="Barlow" panose="00000500000000000000" pitchFamily="2" charset="0"/>
              </a:rPr>
              <a:t>When should you go diverse with your market selection:</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The global demand for your product or service is spread out across many markets</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High competition and reduced number of customers in each market</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Product has a long lifecycle</a:t>
            </a:r>
          </a:p>
          <a:p>
            <a:pPr algn="l" fontAlgn="base">
              <a:buFont typeface="Arial" panose="020B0604020202020204" pitchFamily="34" charset="0"/>
              <a:buChar char="•"/>
            </a:pPr>
            <a:r>
              <a:rPr lang="en-US" sz="1400" b="0" i="0" dirty="0">
                <a:solidFill>
                  <a:schemeClr val="tx1"/>
                </a:solidFill>
                <a:effectLst/>
                <a:latin typeface="Barlow" panose="00000500000000000000" pitchFamily="2" charset="0"/>
              </a:rPr>
              <a:t>Company has large resources that can be dedicated to several areas at once</a:t>
            </a:r>
          </a:p>
          <a:p>
            <a:endParaRPr lang="en-IN" sz="1400" dirty="0"/>
          </a:p>
        </p:txBody>
      </p:sp>
    </p:spTree>
    <p:extLst>
      <p:ext uri="{BB962C8B-B14F-4D97-AF65-F5344CB8AC3E}">
        <p14:creationId xmlns:p14="http://schemas.microsoft.com/office/powerpoint/2010/main" val="303533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C446-4373-3380-8AC1-4D758AB8E305}"/>
              </a:ext>
            </a:extLst>
          </p:cNvPr>
          <p:cNvSpPr>
            <a:spLocks noGrp="1"/>
          </p:cNvSpPr>
          <p:nvPr>
            <p:ph type="title"/>
          </p:nvPr>
        </p:nvSpPr>
        <p:spPr>
          <a:xfrm>
            <a:off x="913795" y="81280"/>
            <a:ext cx="10353762" cy="1257300"/>
          </a:xfrm>
        </p:spPr>
        <p:txBody>
          <a:bodyPr>
            <a:normAutofit/>
          </a:bodyPr>
          <a:lstStyle/>
          <a:p>
            <a:r>
              <a:rPr lang="en-US" sz="3200" b="1" i="0" dirty="0">
                <a:solidFill>
                  <a:schemeClr val="tx1"/>
                </a:solidFill>
                <a:effectLst/>
                <a:latin typeface="Open Sans" panose="020B0606030504020204" pitchFamily="34" charset="0"/>
              </a:rPr>
              <a:t>4. Identify Market Gaps</a:t>
            </a:r>
            <a:br>
              <a:rPr lang="en-US" sz="3200" b="1" i="0" dirty="0">
                <a:solidFill>
                  <a:schemeClr val="tx1"/>
                </a:solidFill>
                <a:effectLst/>
                <a:latin typeface="Open Sans" panose="020B0606030504020204" pitchFamily="34" charset="0"/>
              </a:rPr>
            </a:br>
            <a:endParaRPr lang="en-IN" sz="3200" dirty="0">
              <a:solidFill>
                <a:schemeClr val="tx1"/>
              </a:solidFill>
            </a:endParaRPr>
          </a:p>
        </p:txBody>
      </p:sp>
      <p:sp>
        <p:nvSpPr>
          <p:cNvPr id="3" name="Content Placeholder 2">
            <a:extLst>
              <a:ext uri="{FF2B5EF4-FFF2-40B4-BE49-F238E27FC236}">
                <a16:creationId xmlns:a16="http://schemas.microsoft.com/office/drawing/2014/main" id="{FA0C779B-9636-4219-9353-D6C437531945}"/>
              </a:ext>
            </a:extLst>
          </p:cNvPr>
          <p:cNvSpPr>
            <a:spLocks noGrp="1"/>
          </p:cNvSpPr>
          <p:nvPr>
            <p:ph idx="1"/>
          </p:nvPr>
        </p:nvSpPr>
        <p:spPr>
          <a:xfrm>
            <a:off x="233680" y="640080"/>
            <a:ext cx="12100560" cy="3881119"/>
          </a:xfrm>
        </p:spPr>
        <p:txBody>
          <a:bodyPr>
            <a:noAutofit/>
          </a:bodyPr>
          <a:lstStyle/>
          <a:p>
            <a:pPr algn="l" fontAlgn="base"/>
            <a:r>
              <a:rPr lang="en-US" sz="1400" b="0" i="0" dirty="0">
                <a:solidFill>
                  <a:schemeClr val="tx1"/>
                </a:solidFill>
                <a:effectLst/>
                <a:latin typeface="Barlow" panose="00000500000000000000" pitchFamily="2" charset="0"/>
              </a:rPr>
              <a:t>Every successful business you can think of has served some market gaps in the  market they are in. Market Gaps are essentially untapped potential that your company can wriggle in and take advantage of. They are attractive opportunities that other businesses haven’t realized, and if you managed to find some, it is crucial that you make a quick move to capture the market share.</a:t>
            </a:r>
          </a:p>
          <a:p>
            <a:pPr algn="l" fontAlgn="base"/>
            <a:r>
              <a:rPr lang="en-US" sz="1400" b="1" i="0" dirty="0">
                <a:solidFill>
                  <a:schemeClr val="tx1"/>
                </a:solidFill>
                <a:effectLst/>
                <a:latin typeface="Barlow" panose="00000500000000000000" pitchFamily="2" charset="0"/>
              </a:rPr>
              <a:t>Understand Your Competitive Advantage: </a:t>
            </a:r>
            <a:r>
              <a:rPr lang="en-US" sz="1400" b="0" i="0" dirty="0">
                <a:solidFill>
                  <a:schemeClr val="tx1"/>
                </a:solidFill>
                <a:effectLst/>
                <a:latin typeface="Barlow" panose="00000500000000000000" pitchFamily="2" charset="0"/>
              </a:rPr>
              <a:t>How can we identify market gaps? You must first know exactly where your strengths lie. Consider the following question:</a:t>
            </a:r>
          </a:p>
          <a:p>
            <a:pPr algn="l" fontAlgn="base">
              <a:buFont typeface="+mj-lt"/>
              <a:buAutoNum type="arabicPeriod"/>
            </a:pPr>
            <a:r>
              <a:rPr lang="en-US" sz="1400" b="0" i="0" dirty="0">
                <a:solidFill>
                  <a:schemeClr val="tx1"/>
                </a:solidFill>
                <a:effectLst/>
                <a:latin typeface="Barlow" panose="00000500000000000000" pitchFamily="2" charset="0"/>
              </a:rPr>
              <a:t>What makes your product/brand stand out from your competitors?</a:t>
            </a:r>
          </a:p>
          <a:p>
            <a:pPr algn="l" fontAlgn="base">
              <a:buFont typeface="+mj-lt"/>
              <a:buAutoNum type="arabicPeriod"/>
            </a:pPr>
            <a:r>
              <a:rPr lang="en-US" sz="1400" b="0" i="0" dirty="0">
                <a:solidFill>
                  <a:schemeClr val="tx1"/>
                </a:solidFill>
                <a:effectLst/>
                <a:latin typeface="Barlow" panose="00000500000000000000" pitchFamily="2" charset="0"/>
              </a:rPr>
              <a:t>What do you have that your competitors don’t?</a:t>
            </a:r>
          </a:p>
          <a:p>
            <a:pPr algn="l" fontAlgn="base">
              <a:buFont typeface="+mj-lt"/>
              <a:buAutoNum type="arabicPeriod"/>
            </a:pPr>
            <a:r>
              <a:rPr lang="en-US" sz="1400" b="0" i="0" dirty="0">
                <a:solidFill>
                  <a:schemeClr val="tx1"/>
                </a:solidFill>
                <a:effectLst/>
                <a:latin typeface="Barlow" panose="00000500000000000000" pitchFamily="2" charset="0"/>
              </a:rPr>
              <a:t>What was the biggest success you have ever had on the journey of developing this brand/product?</a:t>
            </a:r>
          </a:p>
          <a:p>
            <a:pPr algn="l" fontAlgn="base">
              <a:buFont typeface="+mj-lt"/>
              <a:buAutoNum type="arabicPeriod"/>
            </a:pPr>
            <a:r>
              <a:rPr lang="en-US" sz="1400" b="0" i="0" dirty="0">
                <a:solidFill>
                  <a:schemeClr val="tx1"/>
                </a:solidFill>
                <a:effectLst/>
                <a:latin typeface="Barlow" panose="00000500000000000000" pitchFamily="2" charset="0"/>
              </a:rPr>
              <a:t>What do your past customers/clients have to say about your brand/product?</a:t>
            </a:r>
          </a:p>
          <a:p>
            <a:pPr algn="l" fontAlgn="base">
              <a:buFont typeface="+mj-lt"/>
              <a:buAutoNum type="arabicPeriod"/>
            </a:pPr>
            <a:r>
              <a:rPr lang="en-US" sz="1400" b="0" i="0" dirty="0">
                <a:solidFill>
                  <a:schemeClr val="tx1"/>
                </a:solidFill>
                <a:effectLst/>
                <a:latin typeface="Barlow" panose="00000500000000000000" pitchFamily="2" charset="0"/>
              </a:rPr>
              <a:t>What are the feedbacks your clients gave you?</a:t>
            </a:r>
          </a:p>
          <a:p>
            <a:pPr algn="l" fontAlgn="base"/>
            <a:r>
              <a:rPr lang="en-US" sz="1400" b="0" i="0" dirty="0">
                <a:solidFill>
                  <a:schemeClr val="tx1"/>
                </a:solidFill>
                <a:effectLst/>
                <a:latin typeface="Barlow" panose="00000500000000000000" pitchFamily="2" charset="0"/>
              </a:rPr>
              <a:t>Although these questions may seem insignificant, they can actually give you a lot of refreshing insights that can later be used.</a:t>
            </a:r>
          </a:p>
          <a:p>
            <a:pPr algn="l" fontAlgn="base"/>
            <a:r>
              <a:rPr lang="en-US" sz="1400" b="1" i="0" dirty="0">
                <a:solidFill>
                  <a:schemeClr val="tx1"/>
                </a:solidFill>
                <a:effectLst/>
                <a:latin typeface="Barlow" panose="00000500000000000000" pitchFamily="2" charset="0"/>
              </a:rPr>
              <a:t>Conduct A Thorough Market Research: </a:t>
            </a:r>
            <a:r>
              <a:rPr lang="en-US" sz="1400" b="0" i="0" dirty="0">
                <a:solidFill>
                  <a:schemeClr val="tx1"/>
                </a:solidFill>
                <a:effectLst/>
                <a:latin typeface="Barlow" panose="00000500000000000000" pitchFamily="2" charset="0"/>
              </a:rPr>
              <a:t>Once you </a:t>
            </a:r>
            <a:r>
              <a:rPr lang="en-US" sz="1400" b="0" i="1" dirty="0">
                <a:solidFill>
                  <a:schemeClr val="tx1"/>
                </a:solidFill>
                <a:effectLst/>
                <a:latin typeface="Barlow" panose="00000500000000000000" pitchFamily="2" charset="0"/>
              </a:rPr>
              <a:t>know </a:t>
            </a:r>
            <a:r>
              <a:rPr lang="en-US" sz="1400" b="0" i="0" dirty="0">
                <a:solidFill>
                  <a:schemeClr val="tx1"/>
                </a:solidFill>
                <a:effectLst/>
                <a:latin typeface="Barlow" panose="00000500000000000000" pitchFamily="2" charset="0"/>
              </a:rPr>
              <a:t>what you have to offer, you can conduct a market research to find out if your customers actually want to buy your products.</a:t>
            </a:r>
          </a:p>
          <a:p>
            <a:pPr algn="l" fontAlgn="base">
              <a:buFont typeface="+mj-lt"/>
              <a:buAutoNum type="arabicPeriod"/>
            </a:pPr>
            <a:r>
              <a:rPr lang="en-US" sz="1400" b="0" i="0" dirty="0">
                <a:solidFill>
                  <a:schemeClr val="tx1"/>
                </a:solidFill>
                <a:effectLst/>
                <a:latin typeface="Barlow" panose="00000500000000000000" pitchFamily="2" charset="0"/>
              </a:rPr>
              <a:t>Who needs what you are offering?</a:t>
            </a:r>
          </a:p>
          <a:p>
            <a:pPr algn="l" fontAlgn="base">
              <a:buFont typeface="+mj-lt"/>
              <a:buAutoNum type="arabicPeriod"/>
            </a:pPr>
            <a:r>
              <a:rPr lang="en-US" sz="1400" b="0" i="0" dirty="0">
                <a:solidFill>
                  <a:schemeClr val="tx1"/>
                </a:solidFill>
                <a:effectLst/>
                <a:latin typeface="Barlow" panose="00000500000000000000" pitchFamily="2" charset="0"/>
              </a:rPr>
              <a:t>Is there market saturated?</a:t>
            </a:r>
          </a:p>
          <a:p>
            <a:pPr algn="l" fontAlgn="base">
              <a:buFont typeface="+mj-lt"/>
              <a:buAutoNum type="arabicPeriod"/>
            </a:pPr>
            <a:r>
              <a:rPr lang="en-US" sz="1400" b="0" i="0" dirty="0">
                <a:solidFill>
                  <a:schemeClr val="tx1"/>
                </a:solidFill>
                <a:effectLst/>
                <a:latin typeface="Barlow" panose="00000500000000000000" pitchFamily="2" charset="0"/>
              </a:rPr>
              <a:t>Are there competing firms well entrenched in the market?</a:t>
            </a:r>
          </a:p>
          <a:p>
            <a:pPr algn="l" fontAlgn="base">
              <a:buFont typeface="+mj-lt"/>
              <a:buAutoNum type="arabicPeriod"/>
            </a:pPr>
            <a:r>
              <a:rPr lang="en-US" sz="1400" b="0" i="0" dirty="0">
                <a:solidFill>
                  <a:schemeClr val="tx1"/>
                </a:solidFill>
                <a:effectLst/>
                <a:latin typeface="Barlow" panose="00000500000000000000" pitchFamily="2" charset="0"/>
              </a:rPr>
              <a:t>Is the market national or regional?</a:t>
            </a:r>
          </a:p>
          <a:p>
            <a:pPr algn="l" fontAlgn="base">
              <a:buFont typeface="+mj-lt"/>
              <a:buAutoNum type="arabicPeriod"/>
            </a:pPr>
            <a:r>
              <a:rPr lang="en-US" sz="1400" b="0" i="0" dirty="0">
                <a:solidFill>
                  <a:schemeClr val="tx1"/>
                </a:solidFill>
                <a:effectLst/>
                <a:latin typeface="Barlow" panose="00000500000000000000" pitchFamily="2" charset="0"/>
              </a:rPr>
              <a:t>Is your niche well-developed or untapped?</a:t>
            </a:r>
          </a:p>
          <a:p>
            <a:pPr algn="l" fontAlgn="base">
              <a:buFont typeface="+mj-lt"/>
              <a:buAutoNum type="arabicPeriod"/>
            </a:pPr>
            <a:r>
              <a:rPr lang="en-US" sz="1400" b="0" i="0" dirty="0">
                <a:solidFill>
                  <a:schemeClr val="tx1"/>
                </a:solidFill>
                <a:effectLst/>
                <a:latin typeface="Barlow" panose="00000500000000000000" pitchFamily="2" charset="0"/>
              </a:rPr>
              <a:t>What is your ideal customer?</a:t>
            </a:r>
          </a:p>
        </p:txBody>
      </p:sp>
    </p:spTree>
    <p:extLst>
      <p:ext uri="{BB962C8B-B14F-4D97-AF65-F5344CB8AC3E}">
        <p14:creationId xmlns:p14="http://schemas.microsoft.com/office/powerpoint/2010/main" val="257887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D2BA-2F7B-6AC2-AF48-B9E0088C99AF}"/>
              </a:ext>
            </a:extLst>
          </p:cNvPr>
          <p:cNvSpPr>
            <a:spLocks noGrp="1"/>
          </p:cNvSpPr>
          <p:nvPr>
            <p:ph type="title"/>
          </p:nvPr>
        </p:nvSpPr>
        <p:spPr/>
        <p:txBody>
          <a:bodyPr>
            <a:normAutofit/>
          </a:bodyPr>
          <a:lstStyle/>
          <a:p>
            <a:r>
              <a:rPr lang="en-IN" sz="4400" b="1" i="0" dirty="0">
                <a:solidFill>
                  <a:srgbClr val="FECEEE"/>
                </a:solidFill>
                <a:effectLst/>
                <a:latin typeface="neue-haas-grotesk-display"/>
              </a:rPr>
              <a:t>What is market segmentation?</a:t>
            </a:r>
            <a:endParaRPr lang="en-IN" sz="4400" dirty="0">
              <a:solidFill>
                <a:srgbClr val="FECEEE"/>
              </a:solidFill>
            </a:endParaRPr>
          </a:p>
        </p:txBody>
      </p:sp>
      <p:sp>
        <p:nvSpPr>
          <p:cNvPr id="3" name="Content Placeholder 2">
            <a:extLst>
              <a:ext uri="{FF2B5EF4-FFF2-40B4-BE49-F238E27FC236}">
                <a16:creationId xmlns:a16="http://schemas.microsoft.com/office/drawing/2014/main" id="{5D96B2D0-F86A-B897-C42B-05A3CA6F3BCF}"/>
              </a:ext>
            </a:extLst>
          </p:cNvPr>
          <p:cNvSpPr>
            <a:spLocks noGrp="1"/>
          </p:cNvSpPr>
          <p:nvPr>
            <p:ph idx="1"/>
          </p:nvPr>
        </p:nvSpPr>
        <p:spPr/>
        <p:txBody>
          <a:bodyPr/>
          <a:lstStyle/>
          <a:p>
            <a:r>
              <a:rPr lang="en-US" b="0" i="0" dirty="0">
                <a:solidFill>
                  <a:schemeClr val="tx1"/>
                </a:solidFill>
                <a:effectLst/>
                <a:latin typeface="proxima-nova"/>
              </a:rPr>
              <a:t>Market segmentation is a technique you can use to divide your customer base into subgroups based on shared characteristics, such as age, income, hobbies, and location. The aim of segmentation is to tailor marketing efforts to your ideal customer profile (ICP), i.e. the customers most likely to buy your product or service. </a:t>
            </a:r>
          </a:p>
          <a:p>
            <a:endParaRPr lang="en-IN" dirty="0">
              <a:solidFill>
                <a:schemeClr val="tx1"/>
              </a:solidFill>
            </a:endParaRPr>
          </a:p>
        </p:txBody>
      </p:sp>
    </p:spTree>
    <p:extLst>
      <p:ext uri="{BB962C8B-B14F-4D97-AF65-F5344CB8AC3E}">
        <p14:creationId xmlns:p14="http://schemas.microsoft.com/office/powerpoint/2010/main" val="27273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619B-8283-1E1D-70D6-B70766E3B542}"/>
              </a:ext>
            </a:extLst>
          </p:cNvPr>
          <p:cNvSpPr>
            <a:spLocks noGrp="1"/>
          </p:cNvSpPr>
          <p:nvPr>
            <p:ph type="title"/>
          </p:nvPr>
        </p:nvSpPr>
        <p:spPr>
          <a:xfrm>
            <a:off x="913795" y="233680"/>
            <a:ext cx="10353762" cy="1257300"/>
          </a:xfrm>
        </p:spPr>
        <p:txBody>
          <a:bodyPr>
            <a:noAutofit/>
          </a:bodyPr>
          <a:lstStyle/>
          <a:p>
            <a:r>
              <a:rPr lang="en-US" sz="3200" b="1" i="0" dirty="0">
                <a:solidFill>
                  <a:schemeClr val="tx1"/>
                </a:solidFill>
                <a:effectLst/>
                <a:latin typeface="Open Sans" panose="020B0606030504020204" pitchFamily="34" charset="0"/>
              </a:rPr>
              <a:t>5. Further Narrow Your Target Market Down With Micro-Criteria</a:t>
            </a:r>
            <a:br>
              <a:rPr lang="en-US" sz="3200" b="1" i="0" dirty="0">
                <a:solidFill>
                  <a:schemeClr val="tx1"/>
                </a:solidFill>
                <a:effectLst/>
                <a:latin typeface="Open Sans" panose="020B0606030504020204" pitchFamily="34" charset="0"/>
              </a:rPr>
            </a:br>
            <a:endParaRPr lang="en-IN" sz="3200" dirty="0">
              <a:solidFill>
                <a:schemeClr val="tx1"/>
              </a:solidFill>
            </a:endParaRPr>
          </a:p>
        </p:txBody>
      </p:sp>
      <p:sp>
        <p:nvSpPr>
          <p:cNvPr id="3" name="Content Placeholder 2">
            <a:extLst>
              <a:ext uri="{FF2B5EF4-FFF2-40B4-BE49-F238E27FC236}">
                <a16:creationId xmlns:a16="http://schemas.microsoft.com/office/drawing/2014/main" id="{CDDEADE9-7C24-242D-13FF-D986D010A923}"/>
              </a:ext>
            </a:extLst>
          </p:cNvPr>
          <p:cNvSpPr>
            <a:spLocks noGrp="1"/>
          </p:cNvSpPr>
          <p:nvPr>
            <p:ph idx="1"/>
          </p:nvPr>
        </p:nvSpPr>
        <p:spPr>
          <a:xfrm>
            <a:off x="1025555" y="1365250"/>
            <a:ext cx="10353762" cy="3714749"/>
          </a:xfrm>
        </p:spPr>
        <p:txBody>
          <a:bodyPr>
            <a:noAutofit/>
          </a:bodyPr>
          <a:lstStyle/>
          <a:p>
            <a:pPr marL="36900" indent="0" algn="l" fontAlgn="base">
              <a:buNone/>
            </a:pPr>
            <a:r>
              <a:rPr lang="en-US" sz="1400" b="0" i="0" dirty="0">
                <a:solidFill>
                  <a:schemeClr val="tx1"/>
                </a:solidFill>
                <a:effectLst/>
                <a:latin typeface="Barlow" panose="00000500000000000000" pitchFamily="2" charset="0"/>
              </a:rPr>
              <a:t>We have been looking only at macro-criteria so far.</a:t>
            </a:r>
          </a:p>
          <a:p>
            <a:pPr algn="l" fontAlgn="base"/>
            <a:r>
              <a:rPr lang="en-US" sz="1400" b="0" i="0" dirty="0">
                <a:solidFill>
                  <a:schemeClr val="tx1"/>
                </a:solidFill>
                <a:effectLst/>
                <a:latin typeface="Barlow" panose="00000500000000000000" pitchFamily="2" charset="0"/>
              </a:rPr>
              <a:t>Once you get to know your business more clearly, you can start to select markets that suit your company more and more closely.</a:t>
            </a:r>
          </a:p>
          <a:p>
            <a:pPr algn="l" fontAlgn="base"/>
            <a:r>
              <a:rPr lang="en-US" sz="1400" b="0" i="0" dirty="0">
                <a:solidFill>
                  <a:schemeClr val="tx1"/>
                </a:solidFill>
                <a:effectLst/>
                <a:latin typeface="Barlow" panose="00000500000000000000" pitchFamily="2" charset="0"/>
              </a:rPr>
              <a:t>Consider the following criteria when choosing a suitable market for your business:</a:t>
            </a: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Modernization Level: </a:t>
            </a:r>
            <a:r>
              <a:rPr lang="en-US" sz="1400" b="0" i="0" dirty="0">
                <a:solidFill>
                  <a:schemeClr val="tx1"/>
                </a:solidFill>
                <a:effectLst/>
                <a:latin typeface="Barlow" panose="00000500000000000000" pitchFamily="2" charset="0"/>
              </a:rPr>
              <a:t>does the country have enough technology to support your business?</a:t>
            </a: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Labor Cost (if you plan to establish a manufacturing business in that country): </a:t>
            </a:r>
            <a:r>
              <a:rPr lang="en-US" sz="1400" b="0" i="0" dirty="0">
                <a:solidFill>
                  <a:schemeClr val="tx1"/>
                </a:solidFill>
                <a:effectLst/>
                <a:latin typeface="Barlow" panose="00000500000000000000" pitchFamily="2" charset="0"/>
              </a:rPr>
              <a:t>sometimes, for manufacturing companies, labor cost is the only criterion that they look at when choosing a country to expand into.</a:t>
            </a: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Labor Quality</a:t>
            </a:r>
            <a:r>
              <a:rPr lang="en-US" sz="1400" b="0" i="0" dirty="0">
                <a:solidFill>
                  <a:schemeClr val="tx1"/>
                </a:solidFill>
                <a:effectLst/>
                <a:latin typeface="Barlow" panose="00000500000000000000" pitchFamily="2" charset="0"/>
              </a:rPr>
              <a:t>: in some countries, especially developing countries, labor quality sometimes can’t meet up with the standards of foreign companies. In this scenario, these foreign companies may either leave for another company with higher labor quality, or they’ll stay and invest into labor training if they see that the future benefit is greater.</a:t>
            </a: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Tax Benefits: </a:t>
            </a:r>
            <a:r>
              <a:rPr lang="en-US" sz="1400" b="0" i="0" dirty="0">
                <a:solidFill>
                  <a:schemeClr val="tx1"/>
                </a:solidFill>
                <a:effectLst/>
                <a:latin typeface="Barlow" panose="00000500000000000000" pitchFamily="2" charset="0"/>
              </a:rPr>
              <a:t>governments from many countries offer tax incentives for foreign companies that invest in the high-tech sector, or sectors that aren’t well-developed in their region.</a:t>
            </a: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Cost of Real Estate: </a:t>
            </a:r>
            <a:r>
              <a:rPr lang="en-US" sz="1400" b="0" i="0" dirty="0">
                <a:solidFill>
                  <a:schemeClr val="tx1"/>
                </a:solidFill>
                <a:effectLst/>
                <a:latin typeface="Barlow" panose="00000500000000000000" pitchFamily="2" charset="0"/>
              </a:rPr>
              <a:t>it’s worth your time to learn a thing or two about the real estate law of that country and prepare yourself for the best deals there.</a:t>
            </a: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Physical Infrastructure</a:t>
            </a:r>
            <a:endParaRPr lang="en-US" sz="1400" b="0" i="0" dirty="0">
              <a:solidFill>
                <a:schemeClr val="tx1"/>
              </a:solidFill>
              <a:effectLst/>
              <a:latin typeface="Barlow" panose="00000500000000000000" pitchFamily="2" charset="0"/>
            </a:endParaRP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Financial Infrastructure</a:t>
            </a:r>
            <a:endParaRPr lang="en-US" sz="1400" b="0" i="0" dirty="0">
              <a:solidFill>
                <a:schemeClr val="tx1"/>
              </a:solidFill>
              <a:effectLst/>
              <a:latin typeface="Barlow" panose="00000500000000000000" pitchFamily="2" charset="0"/>
            </a:endParaRP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Availability of Suppliers</a:t>
            </a:r>
            <a:endParaRPr lang="en-US" sz="1400" b="0" i="0" dirty="0">
              <a:solidFill>
                <a:schemeClr val="tx1"/>
              </a:solidFill>
              <a:effectLst/>
              <a:latin typeface="Barlow" panose="00000500000000000000" pitchFamily="2" charset="0"/>
            </a:endParaRPr>
          </a:p>
          <a:p>
            <a:pPr algn="l" fontAlgn="base">
              <a:buFont typeface="Arial" panose="020B0604020202020204" pitchFamily="34" charset="0"/>
              <a:buChar char="•"/>
            </a:pPr>
            <a:r>
              <a:rPr lang="en-US" sz="1400" b="1" i="0" dirty="0">
                <a:solidFill>
                  <a:schemeClr val="tx1"/>
                </a:solidFill>
                <a:effectLst/>
                <a:latin typeface="Barlow" panose="00000500000000000000" pitchFamily="2" charset="0"/>
              </a:rPr>
              <a:t>Cost of Living</a:t>
            </a:r>
            <a:endParaRPr lang="en-US" sz="1400" b="0" i="0" dirty="0">
              <a:solidFill>
                <a:schemeClr val="tx1"/>
              </a:solidFill>
              <a:effectLst/>
              <a:latin typeface="Barlow" panose="00000500000000000000" pitchFamily="2" charset="0"/>
            </a:endParaRPr>
          </a:p>
          <a:p>
            <a:pPr marL="36900" indent="0">
              <a:buNone/>
            </a:pPr>
            <a:endParaRPr lang="en-IN" sz="1400" dirty="0">
              <a:solidFill>
                <a:schemeClr val="tx1"/>
              </a:solidFill>
            </a:endParaRPr>
          </a:p>
        </p:txBody>
      </p:sp>
    </p:spTree>
    <p:extLst>
      <p:ext uri="{BB962C8B-B14F-4D97-AF65-F5344CB8AC3E}">
        <p14:creationId xmlns:p14="http://schemas.microsoft.com/office/powerpoint/2010/main" val="147551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44848-2FEC-4687-872E-6D4663258798}"/>
              </a:ext>
            </a:extLst>
          </p:cNvPr>
          <p:cNvSpPr>
            <a:spLocks noGrp="1"/>
          </p:cNvSpPr>
          <p:nvPr>
            <p:ph idx="1"/>
          </p:nvPr>
        </p:nvSpPr>
        <p:spPr>
          <a:xfrm>
            <a:off x="842674" y="633730"/>
            <a:ext cx="11014045" cy="5533390"/>
          </a:xfrm>
        </p:spPr>
        <p:txBody>
          <a:bodyPr>
            <a:noAutofit/>
          </a:bodyPr>
          <a:lstStyle/>
          <a:p>
            <a:pPr algn="l" fontAlgn="base">
              <a:buFont typeface="Arial" panose="020B0604020202020204" pitchFamily="34" charset="0"/>
              <a:buChar char="•"/>
            </a:pPr>
            <a:r>
              <a:rPr lang="en-US" sz="1600" b="1" i="0" dirty="0">
                <a:solidFill>
                  <a:schemeClr val="tx1"/>
                </a:solidFill>
                <a:effectLst/>
                <a:latin typeface="Barlow" panose="00000500000000000000" pitchFamily="2" charset="0"/>
              </a:rPr>
              <a:t>Availability of Competitors: </a:t>
            </a:r>
            <a:r>
              <a:rPr lang="en-US" sz="1600" b="0" i="0" dirty="0">
                <a:solidFill>
                  <a:schemeClr val="tx1"/>
                </a:solidFill>
                <a:effectLst/>
                <a:latin typeface="Barlow" panose="00000500000000000000" pitchFamily="2" charset="0"/>
              </a:rPr>
              <a:t>once you have determined your market and your niche clearly, you should be able to come up with a list of your competitors. Categorize them into smaller competitors, equal competitors, and bigger competitors. Describe them statistically. Analyze their performance in the last few years, and forecast their growth as well as orientation. Pinpoint some of their most distinguishing factors: prices, channels, market utility, financial positions, development potential, and expansion strategies</a:t>
            </a:r>
          </a:p>
          <a:p>
            <a:pPr algn="l" fontAlgn="base">
              <a:buFont typeface="Arial" panose="020B0604020202020204" pitchFamily="34" charset="0"/>
              <a:buChar char="•"/>
            </a:pPr>
            <a:r>
              <a:rPr lang="en-US" sz="1600" b="1" i="0" dirty="0">
                <a:solidFill>
                  <a:schemeClr val="tx1"/>
                </a:solidFill>
                <a:effectLst/>
                <a:latin typeface="Barlow" panose="00000500000000000000" pitchFamily="2" charset="0"/>
              </a:rPr>
              <a:t>Crime Rate</a:t>
            </a:r>
            <a:endParaRPr lang="en-US" sz="1600" b="0" i="0" dirty="0">
              <a:solidFill>
                <a:schemeClr val="tx1"/>
              </a:solidFill>
              <a:effectLst/>
              <a:latin typeface="Barlow" panose="00000500000000000000" pitchFamily="2" charset="0"/>
            </a:endParaRPr>
          </a:p>
          <a:p>
            <a:pPr algn="l" fontAlgn="base">
              <a:buFont typeface="Arial" panose="020B0604020202020204" pitchFamily="34" charset="0"/>
              <a:buChar char="•"/>
            </a:pPr>
            <a:r>
              <a:rPr lang="en-US" sz="1600" b="1" i="0" dirty="0">
                <a:solidFill>
                  <a:schemeClr val="tx1"/>
                </a:solidFill>
                <a:effectLst/>
                <a:latin typeface="Barlow" panose="00000500000000000000" pitchFamily="2" charset="0"/>
              </a:rPr>
              <a:t>Utility Cost</a:t>
            </a:r>
            <a:endParaRPr lang="en-US" sz="1600" b="0" i="0" dirty="0">
              <a:solidFill>
                <a:schemeClr val="tx1"/>
              </a:solidFill>
              <a:effectLst/>
              <a:latin typeface="Barlow" panose="00000500000000000000" pitchFamily="2" charset="0"/>
            </a:endParaRPr>
          </a:p>
          <a:p>
            <a:pPr algn="l" fontAlgn="base">
              <a:buFont typeface="Arial" panose="020B0604020202020204" pitchFamily="34" charset="0"/>
              <a:buChar char="•"/>
            </a:pPr>
            <a:r>
              <a:rPr lang="en-US" sz="1600" b="1" i="0" dirty="0">
                <a:solidFill>
                  <a:schemeClr val="tx1"/>
                </a:solidFill>
                <a:effectLst/>
                <a:latin typeface="Barlow" panose="00000500000000000000" pitchFamily="2" charset="0"/>
              </a:rPr>
              <a:t>Connection with other Regions: </a:t>
            </a:r>
            <a:r>
              <a:rPr lang="en-US" sz="1600" b="0" i="0" dirty="0">
                <a:solidFill>
                  <a:schemeClr val="tx1"/>
                </a:solidFill>
                <a:effectLst/>
                <a:latin typeface="Barlow" panose="00000500000000000000" pitchFamily="2" charset="0"/>
              </a:rPr>
              <a:t>determine if the specific location that you’re about to expand to is situated in proximity with other high-developing regions or not.</a:t>
            </a:r>
          </a:p>
          <a:p>
            <a:pPr algn="l" fontAlgn="base">
              <a:buFont typeface="Arial" panose="020B0604020202020204" pitchFamily="34" charset="0"/>
              <a:buChar char="•"/>
            </a:pPr>
            <a:r>
              <a:rPr lang="en-US" sz="1600" b="1" i="0" dirty="0">
                <a:solidFill>
                  <a:schemeClr val="tx1"/>
                </a:solidFill>
                <a:effectLst/>
                <a:latin typeface="Barlow" panose="00000500000000000000" pitchFamily="2" charset="0"/>
              </a:rPr>
              <a:t>Availability of Demand</a:t>
            </a:r>
            <a:endParaRPr lang="en-US" sz="1600" b="0" i="0" dirty="0">
              <a:solidFill>
                <a:schemeClr val="tx1"/>
              </a:solidFill>
              <a:effectLst/>
              <a:latin typeface="Barlow" panose="00000500000000000000" pitchFamily="2" charset="0"/>
            </a:endParaRPr>
          </a:p>
          <a:p>
            <a:pPr algn="l" fontAlgn="base">
              <a:buFont typeface="Arial" panose="020B0604020202020204" pitchFamily="34" charset="0"/>
              <a:buChar char="•"/>
            </a:pPr>
            <a:r>
              <a:rPr lang="en-US" sz="1600" b="1" i="0" dirty="0">
                <a:solidFill>
                  <a:schemeClr val="tx1"/>
                </a:solidFill>
                <a:effectLst/>
                <a:latin typeface="Barlow" panose="00000500000000000000" pitchFamily="2" charset="0"/>
              </a:rPr>
              <a:t>Legal Environment: </a:t>
            </a:r>
            <a:r>
              <a:rPr lang="en-US" sz="1600" b="0" i="0" dirty="0">
                <a:solidFill>
                  <a:schemeClr val="tx1"/>
                </a:solidFill>
                <a:effectLst/>
                <a:latin typeface="Barlow" panose="00000500000000000000" pitchFamily="2" charset="0"/>
              </a:rPr>
              <a:t>consider the legal complexities that you may have to get yourself into if you decide to establish a business there. Know the differences between the law in your country and theirs. In some countries, there are very specific and unique regulations as to how you should run a business, and it’s better to learn a thing or two about them. If the country you’re about to enter is heavily bureaucratic, embrace yourself for the lengthy time it takes to simply register your company.</a:t>
            </a:r>
          </a:p>
          <a:p>
            <a:pPr algn="l" fontAlgn="base">
              <a:buFont typeface="Arial" panose="020B0604020202020204" pitchFamily="34" charset="0"/>
              <a:buChar char="•"/>
            </a:pPr>
            <a:r>
              <a:rPr lang="en-US" sz="1600" b="1" i="0" dirty="0">
                <a:solidFill>
                  <a:schemeClr val="tx1"/>
                </a:solidFill>
                <a:effectLst/>
                <a:latin typeface="Barlow" panose="00000500000000000000" pitchFamily="2" charset="0"/>
              </a:rPr>
              <a:t>Distribution Channel:</a:t>
            </a:r>
            <a:r>
              <a:rPr lang="en-US" sz="1600" b="0" i="0" dirty="0">
                <a:solidFill>
                  <a:schemeClr val="tx1"/>
                </a:solidFill>
                <a:effectLst/>
                <a:latin typeface="Barlow" panose="00000500000000000000" pitchFamily="2" charset="0"/>
              </a:rPr>
              <a:t> determine how you’re going to expand in this market. Is there an international distribution channel from your country to their country? If you’re approaching the market with a local production strategy, is the logistics in that country developed enough to handle y</a:t>
            </a:r>
          </a:p>
          <a:p>
            <a:endParaRPr lang="en-IN" sz="1600" dirty="0"/>
          </a:p>
        </p:txBody>
      </p:sp>
    </p:spTree>
    <p:extLst>
      <p:ext uri="{BB962C8B-B14F-4D97-AF65-F5344CB8AC3E}">
        <p14:creationId xmlns:p14="http://schemas.microsoft.com/office/powerpoint/2010/main" val="312958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4970-2FC6-20D1-BF3B-9E25E4D3779A}"/>
              </a:ext>
            </a:extLst>
          </p:cNvPr>
          <p:cNvSpPr>
            <a:spLocks noGrp="1"/>
          </p:cNvSpPr>
          <p:nvPr>
            <p:ph type="title"/>
          </p:nvPr>
        </p:nvSpPr>
        <p:spPr/>
        <p:txBody>
          <a:bodyPr>
            <a:normAutofit fontScale="90000"/>
          </a:bodyPr>
          <a:lstStyle/>
          <a:p>
            <a:r>
              <a:rPr lang="en-IN" dirty="0">
                <a:solidFill>
                  <a:srgbClr val="FECEEE"/>
                </a:solidFill>
              </a:rPr>
              <a:t>ALTERNATIVE MARKET ENTRY STRATEGIES </a:t>
            </a:r>
          </a:p>
        </p:txBody>
      </p:sp>
      <p:sp>
        <p:nvSpPr>
          <p:cNvPr id="3" name="Content Placeholder 2">
            <a:extLst>
              <a:ext uri="{FF2B5EF4-FFF2-40B4-BE49-F238E27FC236}">
                <a16:creationId xmlns:a16="http://schemas.microsoft.com/office/drawing/2014/main" id="{C80641D0-1B8A-8E66-8996-8300E486FEA4}"/>
              </a:ext>
            </a:extLst>
          </p:cNvPr>
          <p:cNvSpPr>
            <a:spLocks noGrp="1"/>
          </p:cNvSpPr>
          <p:nvPr>
            <p:ph idx="1"/>
          </p:nvPr>
        </p:nvSpPr>
        <p:spPr>
          <a:xfrm>
            <a:off x="721360" y="2076450"/>
            <a:ext cx="10546197" cy="4050029"/>
          </a:xfrm>
        </p:spPr>
        <p:txBody>
          <a:bodyPr>
            <a:noAutofit/>
          </a:bodyPr>
          <a:lstStyle/>
          <a:p>
            <a:pPr marL="36900" indent="0" algn="l">
              <a:buNone/>
            </a:pPr>
            <a:r>
              <a:rPr lang="en-US" sz="1400" b="1" i="0" dirty="0">
                <a:solidFill>
                  <a:schemeClr val="tx1"/>
                </a:solidFill>
                <a:effectLst/>
                <a:latin typeface="Noto Sans" panose="020B0502040204020203" pitchFamily="34" charset="0"/>
              </a:rPr>
              <a:t>1. Exporting</a:t>
            </a:r>
          </a:p>
          <a:p>
            <a:pPr marL="36900" indent="0" algn="l">
              <a:buNone/>
            </a:pPr>
            <a:r>
              <a:rPr lang="en-US" sz="1400" b="0" i="0" dirty="0">
                <a:solidFill>
                  <a:schemeClr val="tx1"/>
                </a:solidFill>
                <a:effectLst/>
                <a:latin typeface="Noto Sans" panose="020B0502040204020203" pitchFamily="34" charset="0"/>
              </a:rPr>
              <a:t>Exporting involves marketing the products you produce in the countries in which you intend to sell them. Some companies use direct exporting, in which they sell the product they manufacture in international markets without third-party involvement. Companies that sell luxury products or have sold their goods in global markets in the past often choose this method.</a:t>
            </a:r>
          </a:p>
          <a:p>
            <a:pPr marL="36900" indent="0" algn="l">
              <a:buNone/>
            </a:pPr>
            <a:r>
              <a:rPr lang="en-US" sz="1400" b="0" i="0" dirty="0">
                <a:solidFill>
                  <a:schemeClr val="tx1"/>
                </a:solidFill>
                <a:effectLst/>
                <a:latin typeface="Noto Sans" panose="020B0502040204020203" pitchFamily="34" charset="0"/>
              </a:rPr>
              <a:t>Alternatively, a company may export indirectly by using the services of agents, such as international distributors. Businesses often choose indirect exporting if they're just beginning to distribute internationally. While companies pay agents for their services, indirect exporting often results in a return on investment (ROI) because the agents know what it takes to succeed in the markets in which they work.</a:t>
            </a:r>
          </a:p>
          <a:p>
            <a:pPr marL="36900" indent="0" algn="l">
              <a:buNone/>
            </a:pPr>
            <a:r>
              <a:rPr lang="en-US" sz="1400" b="1" i="0" dirty="0">
                <a:solidFill>
                  <a:schemeClr val="tx1"/>
                </a:solidFill>
                <a:effectLst/>
                <a:latin typeface="Noto Sans" panose="020B0502040204020203" pitchFamily="34" charset="0"/>
              </a:rPr>
              <a:t>2. Piggybacking</a:t>
            </a:r>
          </a:p>
          <a:p>
            <a:pPr marL="36900" indent="0" algn="l">
              <a:buNone/>
            </a:pPr>
            <a:r>
              <a:rPr lang="en-US" sz="1400" b="0" i="0" dirty="0">
                <a:solidFill>
                  <a:schemeClr val="tx1"/>
                </a:solidFill>
                <a:effectLst/>
                <a:latin typeface="Noto Sans" panose="020B0502040204020203" pitchFamily="34" charset="0"/>
              </a:rPr>
              <a:t>If your company has contacts who work for organizations that currently sell products overseas, you may want to consider piggybacking. This market entry strategy involves asking other businesses whether you can add your product to their overseas inventory. If your company and an international company agree to this arrangement, both parties share the profit for each sale. Your company can also manage the risk of selling overseas by allowing its partner to handle international marketing while your company focuses on domestic retail.</a:t>
            </a:r>
          </a:p>
          <a:p>
            <a:pPr marL="36900" indent="0">
              <a:buNone/>
            </a:pPr>
            <a:endParaRPr lang="en-IN" sz="1400" dirty="0">
              <a:solidFill>
                <a:schemeClr val="tx1"/>
              </a:solidFill>
            </a:endParaRPr>
          </a:p>
        </p:txBody>
      </p:sp>
    </p:spTree>
    <p:extLst>
      <p:ext uri="{BB962C8B-B14F-4D97-AF65-F5344CB8AC3E}">
        <p14:creationId xmlns:p14="http://schemas.microsoft.com/office/powerpoint/2010/main" val="249710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D7FFE-271F-A213-9437-489E8AFDD47B}"/>
              </a:ext>
            </a:extLst>
          </p:cNvPr>
          <p:cNvSpPr>
            <a:spLocks noGrp="1"/>
          </p:cNvSpPr>
          <p:nvPr>
            <p:ph idx="1"/>
          </p:nvPr>
        </p:nvSpPr>
        <p:spPr>
          <a:xfrm>
            <a:off x="965199" y="335280"/>
            <a:ext cx="10830561" cy="5892800"/>
          </a:xfrm>
        </p:spPr>
        <p:txBody>
          <a:bodyPr>
            <a:normAutofit fontScale="70000" lnSpcReduction="20000"/>
          </a:bodyPr>
          <a:lstStyle/>
          <a:p>
            <a:pPr marL="36900" indent="0" algn="l">
              <a:buNone/>
            </a:pPr>
            <a:r>
              <a:rPr lang="en-US" sz="2400" b="1" i="0" dirty="0">
                <a:solidFill>
                  <a:schemeClr val="tx1"/>
                </a:solidFill>
                <a:effectLst/>
                <a:latin typeface="Noto Sans" panose="020B0502040204020203" pitchFamily="34" charset="0"/>
              </a:rPr>
              <a:t>3. Countertrade</a:t>
            </a:r>
          </a:p>
          <a:p>
            <a:pPr marL="36900" indent="0" algn="l">
              <a:buNone/>
            </a:pPr>
            <a:r>
              <a:rPr lang="en-US" sz="2400" b="0" i="0" dirty="0">
                <a:solidFill>
                  <a:schemeClr val="tx1"/>
                </a:solidFill>
                <a:effectLst/>
                <a:latin typeface="Noto Sans" panose="020B0502040204020203" pitchFamily="34" charset="0"/>
              </a:rPr>
              <a:t>Countertrade is a common form of indirect international marketing. Countertrading functions as a barter system in which companies trade each other's goods instead of offering their products for purchase. While legal, the system does not have specific legal regulations like other forms of market entry do. This means companies may solve problems like ensuring other companies understand the value of their products and attempting to acquire goods at a similar level of quality. Countertrading is a cost-effective choice for many businesses because the practice may exempt them from import quotas.</a:t>
            </a:r>
          </a:p>
          <a:p>
            <a:pPr marL="36900" indent="0" algn="l">
              <a:buNone/>
            </a:pPr>
            <a:r>
              <a:rPr lang="en-US" sz="2400" b="1" i="0" dirty="0">
                <a:solidFill>
                  <a:schemeClr val="tx1"/>
                </a:solidFill>
                <a:effectLst/>
                <a:latin typeface="Noto Sans" panose="020B0502040204020203" pitchFamily="34" charset="0"/>
              </a:rPr>
              <a:t>4. Licensing</a:t>
            </a:r>
          </a:p>
          <a:p>
            <a:pPr marL="36900" indent="0" algn="l">
              <a:buNone/>
            </a:pPr>
            <a:r>
              <a:rPr lang="en-US" sz="2400" b="0" i="0" dirty="0">
                <a:solidFill>
                  <a:schemeClr val="tx1"/>
                </a:solidFill>
                <a:effectLst/>
                <a:latin typeface="Noto Sans" panose="020B0502040204020203" pitchFamily="34" charset="0"/>
              </a:rPr>
              <a:t>Licensing occurs when one company transfers the right to use or sell a product to another company. A company may choose this method if it has a product that's in demand and the company to which it plans to license the product has a large market. For example, a movie production company may sell a school supply company the right to use images of movie characters on backpacks, lunchboxes and notebooks.</a:t>
            </a:r>
          </a:p>
          <a:p>
            <a:pPr marL="36900" indent="0" algn="l">
              <a:buNone/>
            </a:pPr>
            <a:r>
              <a:rPr lang="en-US" sz="2400" b="1" i="0" dirty="0">
                <a:solidFill>
                  <a:schemeClr val="tx1"/>
                </a:solidFill>
                <a:effectLst/>
                <a:latin typeface="Noto Sans" panose="020B0502040204020203" pitchFamily="34" charset="0"/>
              </a:rPr>
              <a:t>5. Joint ventures</a:t>
            </a:r>
          </a:p>
          <a:p>
            <a:pPr marL="36900" indent="0" algn="l">
              <a:buNone/>
            </a:pPr>
            <a:r>
              <a:rPr lang="en-US" sz="2400" b="0" i="0" dirty="0">
                <a:solidFill>
                  <a:schemeClr val="tx1"/>
                </a:solidFill>
                <a:effectLst/>
                <a:latin typeface="Noto Sans" panose="020B0502040204020203" pitchFamily="34" charset="0"/>
              </a:rPr>
              <a:t>Some companies attempt to minimize the risk of entering an international market by creating joint ventures with other companies that plan to sell in the global marketplace. Since joint ventures often function like large, independent companies rather than a combination of two smaller companies, they have the potential to earn more revenue than individual companies. This market entry strategy carries the risk of an imbalance in company involvement, but both parties can work together to establish fair processes and help prevent this issue.</a:t>
            </a:r>
          </a:p>
          <a:p>
            <a:endParaRPr lang="en-IN" dirty="0"/>
          </a:p>
        </p:txBody>
      </p:sp>
    </p:spTree>
    <p:extLst>
      <p:ext uri="{BB962C8B-B14F-4D97-AF65-F5344CB8AC3E}">
        <p14:creationId xmlns:p14="http://schemas.microsoft.com/office/powerpoint/2010/main" val="384179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CFAA7-366D-D7BC-D7FE-1142CCB4285F}"/>
              </a:ext>
            </a:extLst>
          </p:cNvPr>
          <p:cNvSpPr>
            <a:spLocks noGrp="1"/>
          </p:cNvSpPr>
          <p:nvPr>
            <p:ph idx="1"/>
          </p:nvPr>
        </p:nvSpPr>
        <p:spPr>
          <a:xfrm>
            <a:off x="782320" y="81280"/>
            <a:ext cx="11003280" cy="6471920"/>
          </a:xfrm>
        </p:spPr>
        <p:txBody>
          <a:bodyPr>
            <a:normAutofit fontScale="62500" lnSpcReduction="20000"/>
          </a:bodyPr>
          <a:lstStyle/>
          <a:p>
            <a:pPr marL="36900" indent="0" algn="l">
              <a:buNone/>
            </a:pPr>
            <a:r>
              <a:rPr lang="en-US" b="1" i="0" dirty="0">
                <a:solidFill>
                  <a:schemeClr val="tx1"/>
                </a:solidFill>
                <a:effectLst/>
                <a:latin typeface="Noto Sans" panose="020B0502040204020203" pitchFamily="34" charset="0"/>
              </a:rPr>
              <a:t>6. Company ownership</a:t>
            </a:r>
          </a:p>
          <a:p>
            <a:pPr marL="36900" indent="0" algn="l">
              <a:buNone/>
            </a:pPr>
            <a:r>
              <a:rPr lang="en-US" b="0" i="0" dirty="0">
                <a:solidFill>
                  <a:schemeClr val="tx1"/>
                </a:solidFill>
                <a:effectLst/>
                <a:latin typeface="Noto Sans" panose="020B0502040204020203" pitchFamily="34" charset="0"/>
              </a:rPr>
              <a:t>If your company plans to sell a product internationally without managing the shipment and distribution of the goods you produce, you might consider purchasing an existing company in the country in which you want to do business. Owning a company established in your international market gives your organization credibility as a local business, which can help boost sales. Company ownership costs more than most market entry strategies, but it has the potential to lead to a high ROI.</a:t>
            </a:r>
          </a:p>
          <a:p>
            <a:pPr marL="36900" indent="0" algn="l">
              <a:buNone/>
            </a:pPr>
            <a:r>
              <a:rPr lang="en-US" b="1" i="0" dirty="0">
                <a:solidFill>
                  <a:schemeClr val="tx1"/>
                </a:solidFill>
                <a:effectLst/>
                <a:latin typeface="Noto Sans" panose="020B0502040204020203" pitchFamily="34" charset="0"/>
              </a:rPr>
              <a:t>7. Franchising</a:t>
            </a:r>
          </a:p>
          <a:p>
            <a:pPr marL="36900" indent="0" algn="l">
              <a:buNone/>
            </a:pPr>
            <a:r>
              <a:rPr lang="en-US" b="0" i="0" dirty="0">
                <a:solidFill>
                  <a:schemeClr val="tx1"/>
                </a:solidFill>
                <a:effectLst/>
                <a:latin typeface="Noto Sans" panose="020B0502040204020203" pitchFamily="34" charset="0"/>
              </a:rPr>
              <a:t>A franchise is a chain retail company in which an individual or group buyer pays for the right to manage company branches on the company's behalf. Franchises occur most commonly in North America, but they exist globally and offer businesses the opportunity to expand overseas. Franchising typically requires strong brand recognition, as consumers in your target market should know what you offer and have a desire to purchase it. For well-known brands, franchising offers companies a way to earn a profit while taking an indirect management approach.</a:t>
            </a:r>
          </a:p>
          <a:p>
            <a:pPr marL="36900" indent="0" algn="l">
              <a:buNone/>
            </a:pPr>
            <a:r>
              <a:rPr lang="en-US" b="1" i="0" dirty="0">
                <a:solidFill>
                  <a:schemeClr val="tx1"/>
                </a:solidFill>
                <a:effectLst/>
                <a:latin typeface="Noto Sans" panose="020B0502040204020203" pitchFamily="34" charset="0"/>
              </a:rPr>
              <a:t>8. Outsourcing</a:t>
            </a:r>
          </a:p>
          <a:p>
            <a:pPr marL="36900" indent="0" algn="l">
              <a:buNone/>
            </a:pPr>
            <a:r>
              <a:rPr lang="en-US" b="0" i="0" dirty="0">
                <a:solidFill>
                  <a:schemeClr val="tx1"/>
                </a:solidFill>
                <a:effectLst/>
                <a:latin typeface="Noto Sans" panose="020B0502040204020203" pitchFamily="34" charset="0"/>
              </a:rPr>
              <a:t>Outsourcing involves hiring another company to manage certain aspects of business operations for your company. As a market entry strategy, it refers to making an agreement with another company to handle international product sales on your company's behalf. Companies that choose to outsource may relinquish a certain amount of control over the sale of their products, but they may justify this risk with the revenue they save on employment costs.</a:t>
            </a:r>
          </a:p>
          <a:p>
            <a:pPr marL="36900" indent="0" algn="l">
              <a:buNone/>
            </a:pPr>
            <a:r>
              <a:rPr lang="en-US" b="1" i="0" dirty="0">
                <a:solidFill>
                  <a:schemeClr val="tx1"/>
                </a:solidFill>
                <a:effectLst/>
                <a:latin typeface="Noto Sans" panose="020B0502040204020203" pitchFamily="34" charset="0"/>
              </a:rPr>
              <a:t>9. Greenfield investments</a:t>
            </a:r>
          </a:p>
          <a:p>
            <a:pPr marL="36900" indent="0" algn="l">
              <a:buNone/>
            </a:pPr>
            <a:r>
              <a:rPr lang="en-US" b="0" i="0" dirty="0">
                <a:solidFill>
                  <a:schemeClr val="tx1"/>
                </a:solidFill>
                <a:effectLst/>
                <a:latin typeface="Noto Sans" panose="020B0502040204020203" pitchFamily="34" charset="0"/>
              </a:rPr>
              <a:t>Greenfield investments are complex market entry strategies that some companies choose to use. These investments involve buying the land and resources to build a facility internationally and hiring a staff to run it. Greenfield investments may subject a company to high risks and significant costs, but they can also help companies comply with government regulations in a new market. These investments typically benefit large, established organizations as opposed to new enterprises.</a:t>
            </a:r>
          </a:p>
          <a:p>
            <a:pPr marL="36900" indent="0" algn="l">
              <a:buNone/>
            </a:pPr>
            <a:r>
              <a:rPr lang="en-US" b="1" i="0" dirty="0">
                <a:solidFill>
                  <a:schemeClr val="tx1"/>
                </a:solidFill>
                <a:effectLst/>
                <a:latin typeface="Noto Sans" panose="020B0502040204020203" pitchFamily="34" charset="0"/>
              </a:rPr>
              <a:t>10. Turnkey projects</a:t>
            </a:r>
          </a:p>
          <a:p>
            <a:pPr marL="36900" indent="0" algn="l">
              <a:buNone/>
            </a:pPr>
            <a:r>
              <a:rPr lang="en-US" b="0" i="0" dirty="0">
                <a:solidFill>
                  <a:schemeClr val="tx1"/>
                </a:solidFill>
                <a:effectLst/>
                <a:latin typeface="Noto Sans" panose="020B0502040204020203" pitchFamily="34" charset="0"/>
              </a:rPr>
              <a:t>Turnkey projects apply specifically to companies that plan, develop and construct new buildings for their clients. The term "turnkey" refers to the idea that the client can simply turn a key in a lock and enter a fully operational facility. You might consider this market entry strategy if your clients comprise foreign government agencies. International financial agencies usually manage arrangements between companies and their overseas clients to ensure the companies provide high-quality service and the client pays the full amount due.</a:t>
            </a:r>
          </a:p>
          <a:p>
            <a:endParaRPr lang="en-IN" dirty="0"/>
          </a:p>
        </p:txBody>
      </p:sp>
    </p:spTree>
    <p:extLst>
      <p:ext uri="{BB962C8B-B14F-4D97-AF65-F5344CB8AC3E}">
        <p14:creationId xmlns:p14="http://schemas.microsoft.com/office/powerpoint/2010/main" val="3321277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61BD-183E-BC2B-7122-97D9F42FAD3B}"/>
              </a:ext>
            </a:extLst>
          </p:cNvPr>
          <p:cNvSpPr>
            <a:spLocks noGrp="1"/>
          </p:cNvSpPr>
          <p:nvPr>
            <p:ph type="title"/>
          </p:nvPr>
        </p:nvSpPr>
        <p:spPr/>
        <p:txBody>
          <a:bodyPr/>
          <a:lstStyle/>
          <a:p>
            <a:r>
              <a:rPr lang="en-IN" dirty="0"/>
              <a:t>THANK YOU</a:t>
            </a:r>
          </a:p>
        </p:txBody>
      </p:sp>
      <p:pic>
        <p:nvPicPr>
          <p:cNvPr id="5" name="Content Placeholder 4" descr="Classroom with solid fill">
            <a:extLst>
              <a:ext uri="{FF2B5EF4-FFF2-40B4-BE49-F238E27FC236}">
                <a16:creationId xmlns:a16="http://schemas.microsoft.com/office/drawing/2014/main" id="{2F00AD0B-E750-42DE-832A-9375618CB57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981716" y="1238250"/>
            <a:ext cx="6217919" cy="5293359"/>
          </a:xfrm>
        </p:spPr>
      </p:pic>
    </p:spTree>
    <p:extLst>
      <p:ext uri="{BB962C8B-B14F-4D97-AF65-F5344CB8AC3E}">
        <p14:creationId xmlns:p14="http://schemas.microsoft.com/office/powerpoint/2010/main" val="243393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7C0A-1F91-EC13-D410-FF1921D47ECA}"/>
              </a:ext>
            </a:extLst>
          </p:cNvPr>
          <p:cNvSpPr>
            <a:spLocks noGrp="1"/>
          </p:cNvSpPr>
          <p:nvPr>
            <p:ph type="title"/>
          </p:nvPr>
        </p:nvSpPr>
        <p:spPr/>
        <p:txBody>
          <a:bodyPr/>
          <a:lstStyle/>
          <a:p>
            <a:r>
              <a:rPr lang="en-IN" dirty="0"/>
              <a:t>CHARACTERISTICS OF SEGMENT</a:t>
            </a:r>
          </a:p>
        </p:txBody>
      </p:sp>
      <p:sp>
        <p:nvSpPr>
          <p:cNvPr id="3" name="Content Placeholder 2">
            <a:extLst>
              <a:ext uri="{FF2B5EF4-FFF2-40B4-BE49-F238E27FC236}">
                <a16:creationId xmlns:a16="http://schemas.microsoft.com/office/drawing/2014/main" id="{EB1E40F8-6772-6DE1-C5CB-3D17E408CE0F}"/>
              </a:ext>
            </a:extLst>
          </p:cNvPr>
          <p:cNvSpPr>
            <a:spLocks noGrp="1"/>
          </p:cNvSpPr>
          <p:nvPr>
            <p:ph idx="1"/>
          </p:nvPr>
        </p:nvSpPr>
        <p:spPr/>
        <p:txBody>
          <a:bodyPr/>
          <a:lstStyle/>
          <a:p>
            <a:r>
              <a:rPr lang="en-IN" dirty="0"/>
              <a:t>Measurable – size, purchasing power, characteristics</a:t>
            </a:r>
          </a:p>
          <a:p>
            <a:r>
              <a:rPr lang="en-IN" dirty="0"/>
              <a:t>Substantial- segment which is sufficient to give profit.</a:t>
            </a:r>
          </a:p>
          <a:p>
            <a:r>
              <a:rPr lang="en-IN" dirty="0"/>
              <a:t>Accessible – segment has effective reach to customers and the ability to serve.</a:t>
            </a:r>
          </a:p>
          <a:p>
            <a:r>
              <a:rPr lang="en-IN" dirty="0"/>
              <a:t>Differentiable – segment must give different responses not the same </a:t>
            </a:r>
          </a:p>
          <a:p>
            <a:r>
              <a:rPr lang="en-IN" dirty="0"/>
              <a:t>Actionable marketing mix must be accepted by the region and attract segment.</a:t>
            </a:r>
          </a:p>
        </p:txBody>
      </p:sp>
    </p:spTree>
    <p:extLst>
      <p:ext uri="{BB962C8B-B14F-4D97-AF65-F5344CB8AC3E}">
        <p14:creationId xmlns:p14="http://schemas.microsoft.com/office/powerpoint/2010/main" val="121427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9B10-5F7D-7073-25A3-E391E8070DA8}"/>
              </a:ext>
            </a:extLst>
          </p:cNvPr>
          <p:cNvSpPr>
            <a:spLocks noGrp="1"/>
          </p:cNvSpPr>
          <p:nvPr>
            <p:ph type="title"/>
          </p:nvPr>
        </p:nvSpPr>
        <p:spPr/>
        <p:txBody>
          <a:bodyPr>
            <a:normAutofit fontScale="90000"/>
          </a:bodyPr>
          <a:lstStyle/>
          <a:p>
            <a:r>
              <a:rPr lang="en-US" b="1" i="0" dirty="0">
                <a:solidFill>
                  <a:srgbClr val="FECEEE"/>
                </a:solidFill>
                <a:effectLst/>
                <a:latin typeface="neue-haas-grotesk-display"/>
              </a:rPr>
              <a:t>Why is a market segmentation strategy important? </a:t>
            </a:r>
            <a:br>
              <a:rPr lang="en-US" b="1" i="0" dirty="0">
                <a:solidFill>
                  <a:srgbClr val="FECEEE"/>
                </a:solidFill>
                <a:effectLst/>
                <a:latin typeface="neue-haas-grotesk-display"/>
              </a:rPr>
            </a:br>
            <a:endParaRPr lang="en-IN" dirty="0">
              <a:solidFill>
                <a:srgbClr val="FECEEE"/>
              </a:solidFill>
            </a:endParaRPr>
          </a:p>
        </p:txBody>
      </p:sp>
      <p:sp>
        <p:nvSpPr>
          <p:cNvPr id="3" name="Content Placeholder 2">
            <a:extLst>
              <a:ext uri="{FF2B5EF4-FFF2-40B4-BE49-F238E27FC236}">
                <a16:creationId xmlns:a16="http://schemas.microsoft.com/office/drawing/2014/main" id="{B904A775-070D-64AB-1516-923D2C576EAA}"/>
              </a:ext>
            </a:extLst>
          </p:cNvPr>
          <p:cNvSpPr>
            <a:spLocks noGrp="1"/>
          </p:cNvSpPr>
          <p:nvPr>
            <p:ph idx="1"/>
          </p:nvPr>
        </p:nvSpPr>
        <p:spPr>
          <a:xfrm>
            <a:off x="317240" y="1688841"/>
            <a:ext cx="11504646" cy="4907901"/>
          </a:xfrm>
        </p:spPr>
        <p:txBody>
          <a:bodyPr>
            <a:normAutofit fontScale="77500" lnSpcReduction="20000"/>
          </a:bodyPr>
          <a:lstStyle/>
          <a:p>
            <a:pPr algn="l"/>
            <a:r>
              <a:rPr lang="en-US" b="0" i="0" dirty="0">
                <a:solidFill>
                  <a:schemeClr val="tx1"/>
                </a:solidFill>
                <a:effectLst/>
                <a:latin typeface="proxima-nova"/>
              </a:rPr>
              <a:t>According to </a:t>
            </a:r>
            <a:r>
              <a:rPr lang="en-US" b="0" i="0" u="none" strike="noStrike" dirty="0">
                <a:solidFill>
                  <a:schemeClr val="tx1"/>
                </a:solidFill>
                <a:effectLst/>
                <a:latin typeface="proxima-nova"/>
                <a:hlinkClick r:id="rId2">
                  <a:extLst>
                    <a:ext uri="{A12FA001-AC4F-418D-AE19-62706E023703}">
                      <ahyp:hlinkClr xmlns:ahyp="http://schemas.microsoft.com/office/drawing/2018/hyperlinkcolor" val="tx"/>
                    </a:ext>
                  </a:extLst>
                </a:hlinkClick>
              </a:rPr>
              <a:t>Bain and Company</a:t>
            </a:r>
            <a:r>
              <a:rPr lang="en-US" b="0" i="0" dirty="0">
                <a:solidFill>
                  <a:schemeClr val="tx1"/>
                </a:solidFill>
                <a:effectLst/>
                <a:latin typeface="proxima-nova"/>
              </a:rPr>
              <a:t>, businesses that tailor strategies to customer segments generate yearly profit growth of 15% vs 5% for businesses that don’t. In short, market segmentation can drive significant growth. </a:t>
            </a:r>
          </a:p>
          <a:p>
            <a:pPr algn="l"/>
            <a:r>
              <a:rPr lang="en-US" b="0" i="0" dirty="0">
                <a:solidFill>
                  <a:schemeClr val="tx1"/>
                </a:solidFill>
                <a:effectLst/>
                <a:latin typeface="proxima-nova"/>
              </a:rPr>
              <a:t>Segmentation techniques are major profit drivers because they help you define your target market and qualify customers as users of your product or service. You can then provide the personalization that </a:t>
            </a:r>
            <a:r>
              <a:rPr lang="en-US" b="0" i="0" u="none" strike="noStrike" dirty="0">
                <a:solidFill>
                  <a:schemeClr val="tx1"/>
                </a:solidFill>
                <a:effectLst/>
                <a:latin typeface="proxima-nova"/>
                <a:hlinkClick r:id="rId3">
                  <a:extLst>
                    <a:ext uri="{A12FA001-AC4F-418D-AE19-62706E023703}">
                      <ahyp:hlinkClr xmlns:ahyp="http://schemas.microsoft.com/office/drawing/2018/hyperlinkcolor" val="tx"/>
                    </a:ext>
                  </a:extLst>
                </a:hlinkClick>
              </a:rPr>
              <a:t>73%</a:t>
            </a:r>
            <a:r>
              <a:rPr lang="en-US" b="0" i="0" dirty="0">
                <a:solidFill>
                  <a:schemeClr val="tx1"/>
                </a:solidFill>
                <a:effectLst/>
                <a:latin typeface="proxima-nova"/>
              </a:rPr>
              <a:t> of shoppers now expect from brands – sending the right message, through the right channel, at the right time.  </a:t>
            </a:r>
          </a:p>
          <a:p>
            <a:pPr algn="l"/>
            <a:r>
              <a:rPr lang="en-US" b="0" i="0" dirty="0">
                <a:solidFill>
                  <a:schemeClr val="tx1"/>
                </a:solidFill>
                <a:effectLst/>
                <a:latin typeface="proxima-nova"/>
              </a:rPr>
              <a:t>Market segmentation also helps you to: </a:t>
            </a:r>
          </a:p>
          <a:p>
            <a:pPr algn="l">
              <a:buFont typeface="Arial" panose="020B0604020202020204" pitchFamily="34" charset="0"/>
              <a:buChar char="•"/>
            </a:pPr>
            <a:r>
              <a:rPr lang="en-US" b="0" i="0" dirty="0">
                <a:solidFill>
                  <a:schemeClr val="tx1"/>
                </a:solidFill>
                <a:effectLst/>
                <a:latin typeface="proxima-nova"/>
              </a:rPr>
              <a:t>Enter new markets</a:t>
            </a:r>
          </a:p>
          <a:p>
            <a:pPr algn="l">
              <a:buFont typeface="Arial" panose="020B0604020202020204" pitchFamily="34" charset="0"/>
              <a:buChar char="•"/>
            </a:pPr>
            <a:r>
              <a:rPr lang="en-US" b="0" i="0" dirty="0">
                <a:solidFill>
                  <a:schemeClr val="tx1"/>
                </a:solidFill>
                <a:effectLst/>
                <a:latin typeface="proxima-nova"/>
              </a:rPr>
              <a:t>Build products that solve customer pain points</a:t>
            </a:r>
          </a:p>
          <a:p>
            <a:pPr algn="l">
              <a:buFont typeface="Arial" panose="020B0604020202020204" pitchFamily="34" charset="0"/>
              <a:buChar char="•"/>
            </a:pPr>
            <a:r>
              <a:rPr lang="en-US" b="0" i="0" dirty="0">
                <a:solidFill>
                  <a:schemeClr val="tx1"/>
                </a:solidFill>
                <a:effectLst/>
                <a:latin typeface="proxima-nova"/>
              </a:rPr>
              <a:t>Streamline sales processes</a:t>
            </a:r>
          </a:p>
          <a:p>
            <a:pPr algn="l">
              <a:buFont typeface="Arial" panose="020B0604020202020204" pitchFamily="34" charset="0"/>
              <a:buChar char="•"/>
            </a:pPr>
            <a:r>
              <a:rPr lang="en-US" b="0" i="0" dirty="0">
                <a:solidFill>
                  <a:schemeClr val="tx1"/>
                </a:solidFill>
                <a:effectLst/>
                <a:latin typeface="proxima-nova"/>
              </a:rPr>
              <a:t>Drive more revenue from email marketing</a:t>
            </a:r>
          </a:p>
          <a:p>
            <a:pPr algn="l">
              <a:buFont typeface="Arial" panose="020B0604020202020204" pitchFamily="34" charset="0"/>
              <a:buChar char="•"/>
            </a:pPr>
            <a:r>
              <a:rPr lang="en-US" b="0" i="0" dirty="0">
                <a:solidFill>
                  <a:schemeClr val="tx1"/>
                </a:solidFill>
                <a:effectLst/>
                <a:latin typeface="proxima-nova"/>
              </a:rPr>
              <a:t>Drive more revenue from social media marketing</a:t>
            </a:r>
          </a:p>
          <a:p>
            <a:pPr algn="l">
              <a:buFont typeface="Arial" panose="020B0604020202020204" pitchFamily="34" charset="0"/>
              <a:buChar char="•"/>
            </a:pPr>
            <a:r>
              <a:rPr lang="en-US" b="0" i="0" dirty="0">
                <a:solidFill>
                  <a:schemeClr val="tx1"/>
                </a:solidFill>
                <a:effectLst/>
                <a:latin typeface="proxima-nova"/>
              </a:rPr>
              <a:t>Increase customer retention</a:t>
            </a:r>
          </a:p>
          <a:p>
            <a:endParaRPr lang="en-IN" dirty="0">
              <a:solidFill>
                <a:schemeClr val="tx1"/>
              </a:solidFill>
            </a:endParaRPr>
          </a:p>
        </p:txBody>
      </p:sp>
    </p:spTree>
    <p:extLst>
      <p:ext uri="{BB962C8B-B14F-4D97-AF65-F5344CB8AC3E}">
        <p14:creationId xmlns:p14="http://schemas.microsoft.com/office/powerpoint/2010/main" val="242148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9E24-54F4-2408-C82A-533A86DFF1E9}"/>
              </a:ext>
            </a:extLst>
          </p:cNvPr>
          <p:cNvSpPr>
            <a:spLocks noGrp="1"/>
          </p:cNvSpPr>
          <p:nvPr>
            <p:ph type="title"/>
          </p:nvPr>
        </p:nvSpPr>
        <p:spPr/>
        <p:txBody>
          <a:bodyPr/>
          <a:lstStyle/>
          <a:p>
            <a:r>
              <a:rPr lang="en-US" dirty="0"/>
              <a:t>Bases of segmenting Consumer Markets</a:t>
            </a:r>
            <a:endParaRPr lang="en-IN" dirty="0"/>
          </a:p>
        </p:txBody>
      </p:sp>
      <p:graphicFrame>
        <p:nvGraphicFramePr>
          <p:cNvPr id="8" name="Content Placeholder 7">
            <a:extLst>
              <a:ext uri="{FF2B5EF4-FFF2-40B4-BE49-F238E27FC236}">
                <a16:creationId xmlns:a16="http://schemas.microsoft.com/office/drawing/2014/main" id="{05EF2872-CB1B-1C3F-73EB-0A1D301BDCD5}"/>
              </a:ext>
            </a:extLst>
          </p:cNvPr>
          <p:cNvGraphicFramePr>
            <a:graphicFrameLocks noGrp="1"/>
          </p:cNvGraphicFramePr>
          <p:nvPr>
            <p:ph idx="1"/>
            <p:extLst>
              <p:ext uri="{D42A27DB-BD31-4B8C-83A1-F6EECF244321}">
                <p14:modId xmlns:p14="http://schemas.microsoft.com/office/powerpoint/2010/main" val="123919321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4" descr="The four types of market segmentation outlined">
            <a:extLst>
              <a:ext uri="{FF2B5EF4-FFF2-40B4-BE49-F238E27FC236}">
                <a16:creationId xmlns:a16="http://schemas.microsoft.com/office/drawing/2014/main" id="{EF270364-674D-7D2A-3814-F4CDD62709F8}"/>
              </a:ext>
            </a:extLst>
          </p:cNvPr>
          <p:cNvSpPr>
            <a:spLocks noChangeAspect="1" noChangeArrowheads="1"/>
          </p:cNvSpPr>
          <p:nvPr/>
        </p:nvSpPr>
        <p:spPr bwMode="auto">
          <a:xfrm>
            <a:off x="57150" y="-1082675"/>
            <a:ext cx="9163050" cy="2457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35242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3686-B24D-87C5-A03A-D4C33FD8D204}"/>
              </a:ext>
            </a:extLst>
          </p:cNvPr>
          <p:cNvSpPr>
            <a:spLocks noGrp="1"/>
          </p:cNvSpPr>
          <p:nvPr>
            <p:ph type="title"/>
          </p:nvPr>
        </p:nvSpPr>
        <p:spPr/>
        <p:txBody>
          <a:bodyPr>
            <a:normAutofit fontScale="90000"/>
          </a:bodyPr>
          <a:lstStyle/>
          <a:p>
            <a:r>
              <a:rPr lang="en-US" b="1" i="0" dirty="0">
                <a:solidFill>
                  <a:srgbClr val="FECEEE"/>
                </a:solidFill>
                <a:effectLst/>
                <a:latin typeface="neue-haas-grotesk-display"/>
              </a:rPr>
              <a:t>1. Demographic segmentation: The</a:t>
            </a:r>
            <a:r>
              <a:rPr lang="en-US" b="1" i="1" dirty="0">
                <a:solidFill>
                  <a:srgbClr val="FECEEE"/>
                </a:solidFill>
                <a:effectLst/>
                <a:latin typeface="neue-haas-grotesk-display"/>
              </a:rPr>
              <a:t> who</a:t>
            </a:r>
            <a:br>
              <a:rPr lang="en-US" b="1" i="0" dirty="0">
                <a:solidFill>
                  <a:srgbClr val="FECEEE"/>
                </a:solidFill>
                <a:effectLst/>
                <a:latin typeface="neue-haas-grotesk-display"/>
              </a:rPr>
            </a:br>
            <a:endParaRPr lang="en-IN" dirty="0">
              <a:solidFill>
                <a:srgbClr val="FECEEE"/>
              </a:solidFill>
            </a:endParaRPr>
          </a:p>
        </p:txBody>
      </p:sp>
      <p:sp>
        <p:nvSpPr>
          <p:cNvPr id="3" name="Content Placeholder 2">
            <a:extLst>
              <a:ext uri="{FF2B5EF4-FFF2-40B4-BE49-F238E27FC236}">
                <a16:creationId xmlns:a16="http://schemas.microsoft.com/office/drawing/2014/main" id="{84CA390F-4B76-D221-7EB2-DAC4ECAC442F}"/>
              </a:ext>
            </a:extLst>
          </p:cNvPr>
          <p:cNvSpPr>
            <a:spLocks noGrp="1"/>
          </p:cNvSpPr>
          <p:nvPr>
            <p:ph idx="1"/>
          </p:nvPr>
        </p:nvSpPr>
        <p:spPr>
          <a:xfrm>
            <a:off x="737118" y="1502229"/>
            <a:ext cx="11336694" cy="5001208"/>
          </a:xfrm>
        </p:spPr>
        <p:txBody>
          <a:bodyPr>
            <a:noAutofit/>
          </a:bodyPr>
          <a:lstStyle/>
          <a:p>
            <a:pPr algn="l"/>
            <a:r>
              <a:rPr lang="en-US" sz="1800" b="0" i="0" dirty="0">
                <a:solidFill>
                  <a:schemeClr val="tx1"/>
                </a:solidFill>
                <a:effectLst/>
                <a:latin typeface="proxima-nova"/>
              </a:rPr>
              <a:t>Widely used by D2C e-commerce brands, </a:t>
            </a:r>
            <a:r>
              <a:rPr lang="en-US" sz="1800" b="0" i="0" u="none" strike="noStrike" dirty="0">
                <a:solidFill>
                  <a:schemeClr val="tx1"/>
                </a:solidFill>
                <a:effectLst/>
                <a:latin typeface="proxima-nova"/>
                <a:hlinkClick r:id="rId2">
                  <a:extLst>
                    <a:ext uri="{A12FA001-AC4F-418D-AE19-62706E023703}">
                      <ahyp:hlinkClr xmlns:ahyp="http://schemas.microsoft.com/office/drawing/2018/hyperlinkcolor" val="tx"/>
                    </a:ext>
                  </a:extLst>
                </a:hlinkClick>
              </a:rPr>
              <a:t>demographic segmentation</a:t>
            </a:r>
            <a:r>
              <a:rPr lang="en-US" sz="1800" b="0" i="0" dirty="0">
                <a:solidFill>
                  <a:schemeClr val="tx1"/>
                </a:solidFill>
                <a:effectLst/>
                <a:latin typeface="proxima-nova"/>
              </a:rPr>
              <a:t> is one of the most simple yet effective kinds of segmentation. You can use demographic segmentation to split your audience and create customer personas based on objective information, such as:</a:t>
            </a:r>
          </a:p>
          <a:p>
            <a:pPr algn="l">
              <a:buFont typeface="Arial" panose="020B0604020202020204" pitchFamily="34" charset="0"/>
              <a:buChar char="•"/>
            </a:pPr>
            <a:r>
              <a:rPr lang="en-US" sz="1800" b="0" i="0" dirty="0">
                <a:solidFill>
                  <a:schemeClr val="tx1"/>
                </a:solidFill>
                <a:effectLst/>
                <a:latin typeface="proxima-nova"/>
              </a:rPr>
              <a:t>Age</a:t>
            </a:r>
          </a:p>
          <a:p>
            <a:pPr algn="l">
              <a:buFont typeface="Arial" panose="020B0604020202020204" pitchFamily="34" charset="0"/>
              <a:buChar char="•"/>
            </a:pPr>
            <a:r>
              <a:rPr lang="en-US" sz="1800" b="0" i="0" dirty="0">
                <a:solidFill>
                  <a:schemeClr val="tx1"/>
                </a:solidFill>
                <a:effectLst/>
                <a:latin typeface="proxima-nova"/>
              </a:rPr>
              <a:t>Gender</a:t>
            </a:r>
          </a:p>
          <a:p>
            <a:pPr algn="l">
              <a:buFont typeface="Arial" panose="020B0604020202020204" pitchFamily="34" charset="0"/>
              <a:buChar char="•"/>
            </a:pPr>
            <a:r>
              <a:rPr lang="en-US" sz="1800" b="0" i="0" dirty="0">
                <a:solidFill>
                  <a:schemeClr val="tx1"/>
                </a:solidFill>
                <a:effectLst/>
                <a:latin typeface="proxima-nova"/>
              </a:rPr>
              <a:t>Income</a:t>
            </a:r>
          </a:p>
          <a:p>
            <a:pPr algn="l">
              <a:buFont typeface="Arial" panose="020B0604020202020204" pitchFamily="34" charset="0"/>
              <a:buChar char="•"/>
            </a:pPr>
            <a:r>
              <a:rPr lang="en-US" sz="1800" b="0" i="0" dirty="0">
                <a:solidFill>
                  <a:schemeClr val="tx1"/>
                </a:solidFill>
                <a:effectLst/>
                <a:latin typeface="proxima-nova"/>
              </a:rPr>
              <a:t>Level of education</a:t>
            </a:r>
          </a:p>
          <a:p>
            <a:pPr algn="l">
              <a:buFont typeface="Arial" panose="020B0604020202020204" pitchFamily="34" charset="0"/>
              <a:buChar char="•"/>
            </a:pPr>
            <a:r>
              <a:rPr lang="en-US" sz="1800" b="0" i="0" dirty="0">
                <a:solidFill>
                  <a:schemeClr val="tx1"/>
                </a:solidFill>
                <a:effectLst/>
                <a:latin typeface="proxima-nova"/>
              </a:rPr>
              <a:t>Religion</a:t>
            </a:r>
          </a:p>
          <a:p>
            <a:pPr algn="l">
              <a:buFont typeface="Arial" panose="020B0604020202020204" pitchFamily="34" charset="0"/>
              <a:buChar char="•"/>
            </a:pPr>
            <a:r>
              <a:rPr lang="en-US" sz="1800" b="0" i="0" dirty="0">
                <a:solidFill>
                  <a:schemeClr val="tx1"/>
                </a:solidFill>
                <a:effectLst/>
                <a:latin typeface="proxima-nova"/>
              </a:rPr>
              <a:t>Profession/role in a company</a:t>
            </a:r>
          </a:p>
        </p:txBody>
      </p:sp>
    </p:spTree>
    <p:extLst>
      <p:ext uri="{BB962C8B-B14F-4D97-AF65-F5344CB8AC3E}">
        <p14:creationId xmlns:p14="http://schemas.microsoft.com/office/powerpoint/2010/main" val="368058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8F95-D088-DE36-AF30-8D75DAEA9FCB}"/>
              </a:ext>
            </a:extLst>
          </p:cNvPr>
          <p:cNvSpPr>
            <a:spLocks noGrp="1"/>
          </p:cNvSpPr>
          <p:nvPr>
            <p:ph type="title"/>
          </p:nvPr>
        </p:nvSpPr>
        <p:spPr>
          <a:xfrm>
            <a:off x="1007102" y="513184"/>
            <a:ext cx="10353762" cy="5663681"/>
          </a:xfrm>
        </p:spPr>
        <p:txBody>
          <a:bodyPr>
            <a:noAutofit/>
          </a:bodyPr>
          <a:lstStyle/>
          <a:p>
            <a:pPr marL="342900" indent="-342900" algn="l">
              <a:buFont typeface="Wingdings" panose="05000000000000000000" pitchFamily="2" charset="2"/>
              <a:buChar char="v"/>
            </a:pPr>
            <a:r>
              <a:rPr lang="en-US" sz="2400" b="0" i="0" dirty="0">
                <a:solidFill>
                  <a:schemeClr val="tx1"/>
                </a:solidFill>
                <a:effectLst/>
                <a:latin typeface="proxima-nova"/>
              </a:rPr>
              <a:t>For example, </a:t>
            </a:r>
            <a:br>
              <a:rPr lang="en-US" sz="2400" b="0" i="0" dirty="0">
                <a:solidFill>
                  <a:schemeClr val="tx1"/>
                </a:solidFill>
                <a:effectLst/>
                <a:latin typeface="proxima-nova"/>
              </a:rPr>
            </a:br>
            <a:r>
              <a:rPr lang="en-US" sz="2400" b="0" i="0" dirty="0">
                <a:solidFill>
                  <a:schemeClr val="tx1"/>
                </a:solidFill>
                <a:effectLst/>
                <a:latin typeface="proxima-nova"/>
              </a:rPr>
              <a:t>if you segment your audience based on your customers’ income, you can target them with products that fall within the constraints of their budget. If you’re a small business or new to ecommerce, this is a straightforward type of segmentation with</a:t>
            </a:r>
            <a:br>
              <a:rPr lang="en-US" sz="2400" b="0" i="0" dirty="0">
                <a:solidFill>
                  <a:schemeClr val="tx1"/>
                </a:solidFill>
                <a:effectLst/>
                <a:latin typeface="proxima-nova"/>
              </a:rPr>
            </a:br>
            <a:r>
              <a:rPr lang="en-US" sz="2400" b="0" i="0" dirty="0">
                <a:solidFill>
                  <a:schemeClr val="tx1"/>
                </a:solidFill>
                <a:effectLst/>
                <a:latin typeface="proxima-nova"/>
              </a:rPr>
              <a:t> three key advantages: </a:t>
            </a:r>
            <a:br>
              <a:rPr lang="en-US" sz="2400" b="0" i="0" dirty="0">
                <a:solidFill>
                  <a:schemeClr val="tx1"/>
                </a:solidFill>
                <a:effectLst/>
                <a:latin typeface="proxima-nova"/>
              </a:rPr>
            </a:br>
            <a:r>
              <a:rPr lang="en-US" sz="2400" b="0" i="0" dirty="0">
                <a:solidFill>
                  <a:schemeClr val="tx1"/>
                </a:solidFill>
                <a:effectLst/>
                <a:latin typeface="proxima-nova"/>
              </a:rPr>
              <a:t>It’s easy to collect information </a:t>
            </a:r>
            <a:br>
              <a:rPr lang="en-US" sz="2400" b="0" i="0" dirty="0">
                <a:solidFill>
                  <a:schemeClr val="tx1"/>
                </a:solidFill>
                <a:effectLst/>
                <a:latin typeface="proxima-nova"/>
              </a:rPr>
            </a:br>
            <a:r>
              <a:rPr lang="en-US" sz="2400" b="0" i="0" dirty="0">
                <a:solidFill>
                  <a:schemeClr val="tx1"/>
                </a:solidFill>
                <a:effectLst/>
                <a:latin typeface="proxima-nova"/>
              </a:rPr>
              <a:t>It’s simple to measure &amp; analyze </a:t>
            </a:r>
            <a:br>
              <a:rPr lang="en-US" sz="2400" b="0" i="0" dirty="0">
                <a:solidFill>
                  <a:schemeClr val="tx1"/>
                </a:solidFill>
                <a:effectLst/>
                <a:latin typeface="proxima-nova"/>
              </a:rPr>
            </a:br>
            <a:r>
              <a:rPr lang="en-US" sz="2400" b="0" i="0" dirty="0">
                <a:solidFill>
                  <a:schemeClr val="tx1"/>
                </a:solidFill>
                <a:effectLst/>
                <a:latin typeface="proxima-nova"/>
              </a:rPr>
              <a:t>It’s cost-effective</a:t>
            </a:r>
            <a:br>
              <a:rPr lang="en-US" sz="2400" b="0" i="0" dirty="0">
                <a:solidFill>
                  <a:schemeClr val="tx1"/>
                </a:solidFill>
                <a:effectLst/>
                <a:latin typeface="proxima-nova"/>
              </a:rPr>
            </a:br>
            <a:br>
              <a:rPr lang="en-US" sz="2400" b="0" i="0" dirty="0">
                <a:solidFill>
                  <a:schemeClr val="tx1"/>
                </a:solidFill>
                <a:effectLst/>
                <a:latin typeface="proxima-nova"/>
              </a:rPr>
            </a:br>
            <a:br>
              <a:rPr lang="en-US" sz="2400" b="0" i="0" dirty="0">
                <a:solidFill>
                  <a:schemeClr val="tx1"/>
                </a:solidFill>
                <a:effectLst/>
                <a:latin typeface="proxima-nova"/>
              </a:rPr>
            </a:br>
            <a:endParaRPr lang="en-IN" sz="2400" dirty="0"/>
          </a:p>
        </p:txBody>
      </p:sp>
    </p:spTree>
    <p:extLst>
      <p:ext uri="{BB962C8B-B14F-4D97-AF65-F5344CB8AC3E}">
        <p14:creationId xmlns:p14="http://schemas.microsoft.com/office/powerpoint/2010/main" val="407539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4EA3-5AB1-2352-3226-244BA0BC4F5F}"/>
              </a:ext>
            </a:extLst>
          </p:cNvPr>
          <p:cNvSpPr>
            <a:spLocks noGrp="1"/>
          </p:cNvSpPr>
          <p:nvPr>
            <p:ph type="title"/>
          </p:nvPr>
        </p:nvSpPr>
        <p:spPr/>
        <p:txBody>
          <a:bodyPr>
            <a:normAutofit fontScale="90000"/>
          </a:bodyPr>
          <a:lstStyle/>
          <a:p>
            <a:r>
              <a:rPr lang="en-US" b="1" i="0" dirty="0">
                <a:solidFill>
                  <a:srgbClr val="FECEEE"/>
                </a:solidFill>
                <a:effectLst/>
                <a:latin typeface="neue-haas-grotesk-display"/>
              </a:rPr>
              <a:t>2. Psychographic segmentation: The </a:t>
            </a:r>
            <a:r>
              <a:rPr lang="en-US" b="1" i="1" dirty="0">
                <a:solidFill>
                  <a:srgbClr val="FECEEE"/>
                </a:solidFill>
                <a:effectLst/>
                <a:latin typeface="neue-haas-grotesk-display"/>
              </a:rPr>
              <a:t>why</a:t>
            </a:r>
            <a:br>
              <a:rPr lang="en-US" b="1" i="0" dirty="0">
                <a:solidFill>
                  <a:srgbClr val="FECEEE"/>
                </a:solidFill>
                <a:effectLst/>
                <a:latin typeface="neue-haas-grotesk-display"/>
              </a:rPr>
            </a:br>
            <a:endParaRPr lang="en-IN" dirty="0">
              <a:solidFill>
                <a:srgbClr val="FECEEE"/>
              </a:solidFill>
            </a:endParaRPr>
          </a:p>
        </p:txBody>
      </p:sp>
      <p:sp>
        <p:nvSpPr>
          <p:cNvPr id="3" name="TextBox 2">
            <a:extLst>
              <a:ext uri="{FF2B5EF4-FFF2-40B4-BE49-F238E27FC236}">
                <a16:creationId xmlns:a16="http://schemas.microsoft.com/office/drawing/2014/main" id="{5A71026B-D55D-9C9E-8D1A-B0B83F34C589}"/>
              </a:ext>
            </a:extLst>
          </p:cNvPr>
          <p:cNvSpPr txBox="1"/>
          <p:nvPr/>
        </p:nvSpPr>
        <p:spPr>
          <a:xfrm>
            <a:off x="522514" y="1502688"/>
            <a:ext cx="11579290" cy="5355312"/>
          </a:xfrm>
          <a:prstGeom prst="rect">
            <a:avLst/>
          </a:prstGeom>
          <a:noFill/>
        </p:spPr>
        <p:txBody>
          <a:bodyPr wrap="square" rtlCol="0">
            <a:spAutoFit/>
          </a:bodyPr>
          <a:lstStyle/>
          <a:p>
            <a:pPr algn="l"/>
            <a:r>
              <a:rPr lang="en-US" b="0" i="0" dirty="0">
                <a:effectLst/>
                <a:latin typeface="proxima-nova"/>
              </a:rPr>
              <a:t>Psychographic segmentation is the process of grouping people together based on similar personal values, political opinions, aspirations and psychological characteristics. </a:t>
            </a:r>
          </a:p>
          <a:p>
            <a:pPr algn="l"/>
            <a:r>
              <a:rPr lang="en-US" b="0" i="0" dirty="0">
                <a:effectLst/>
                <a:latin typeface="proxima-nova"/>
              </a:rPr>
              <a:t>For example, you can group customers according to their:</a:t>
            </a:r>
          </a:p>
          <a:p>
            <a:pPr algn="l">
              <a:buFont typeface="Arial" panose="020B0604020202020204" pitchFamily="34" charset="0"/>
              <a:buChar char="•"/>
            </a:pPr>
            <a:r>
              <a:rPr lang="en-US" b="0" i="0" dirty="0">
                <a:effectLst/>
                <a:latin typeface="proxima-nova"/>
              </a:rPr>
              <a:t>Personality </a:t>
            </a:r>
          </a:p>
          <a:p>
            <a:pPr algn="l">
              <a:buFont typeface="Arial" panose="020B0604020202020204" pitchFamily="34" charset="0"/>
              <a:buChar char="•"/>
            </a:pPr>
            <a:r>
              <a:rPr lang="en-US" b="0" i="0" dirty="0">
                <a:effectLst/>
                <a:latin typeface="proxima-nova"/>
              </a:rPr>
              <a:t>Hobbies</a:t>
            </a:r>
          </a:p>
          <a:p>
            <a:pPr algn="l">
              <a:buFont typeface="Arial" panose="020B0604020202020204" pitchFamily="34" charset="0"/>
              <a:buChar char="•"/>
            </a:pPr>
            <a:r>
              <a:rPr lang="en-US" b="0" i="0" dirty="0">
                <a:effectLst/>
                <a:latin typeface="proxima-nova"/>
              </a:rPr>
              <a:t>Social status </a:t>
            </a:r>
          </a:p>
          <a:p>
            <a:pPr algn="l">
              <a:buFont typeface="Arial" panose="020B0604020202020204" pitchFamily="34" charset="0"/>
              <a:buChar char="•"/>
            </a:pPr>
            <a:r>
              <a:rPr lang="en-US" b="0" i="0" dirty="0">
                <a:effectLst/>
                <a:latin typeface="proxima-nova"/>
              </a:rPr>
              <a:t>Opinions </a:t>
            </a:r>
          </a:p>
          <a:p>
            <a:pPr algn="l">
              <a:buFont typeface="Arial" panose="020B0604020202020204" pitchFamily="34" charset="0"/>
              <a:buChar char="•"/>
            </a:pPr>
            <a:r>
              <a:rPr lang="en-US" b="0" i="0" dirty="0">
                <a:effectLst/>
                <a:latin typeface="proxima-nova"/>
              </a:rPr>
              <a:t>Life goals</a:t>
            </a:r>
          </a:p>
          <a:p>
            <a:pPr algn="l">
              <a:buFont typeface="Arial" panose="020B0604020202020204" pitchFamily="34" charset="0"/>
              <a:buChar char="•"/>
            </a:pPr>
            <a:r>
              <a:rPr lang="en-US" b="0" i="0" dirty="0">
                <a:effectLst/>
                <a:latin typeface="proxima-nova"/>
              </a:rPr>
              <a:t>Values and beliefs</a:t>
            </a:r>
          </a:p>
          <a:p>
            <a:pPr algn="l">
              <a:buFont typeface="Arial" panose="020B0604020202020204" pitchFamily="34" charset="0"/>
              <a:buChar char="•"/>
            </a:pPr>
            <a:r>
              <a:rPr lang="en-US" b="0" i="0" dirty="0">
                <a:effectLst/>
                <a:latin typeface="proxima-nova"/>
              </a:rPr>
              <a:t>Lifestyle</a:t>
            </a:r>
          </a:p>
          <a:p>
            <a:pPr algn="l"/>
            <a:endParaRPr lang="en-US" b="0" i="0" dirty="0">
              <a:effectLst/>
              <a:latin typeface="proxima-nova"/>
            </a:endParaRPr>
          </a:p>
          <a:p>
            <a:pPr algn="l"/>
            <a:r>
              <a:rPr lang="en-US" b="0" i="0" dirty="0">
                <a:effectLst/>
                <a:latin typeface="proxima-nova"/>
              </a:rPr>
              <a:t>Because these characteristics are subjective, psychographics is a harder segment to identify – but it’s also the most valuable. The best places to gather data for psychographic segmentation are through your audience analytic tools and social media, but you should also use surveys, interviews ,and focus groups to strengthen your customer understanding in this segment. </a:t>
            </a:r>
          </a:p>
          <a:p>
            <a:pPr algn="l"/>
            <a:endParaRPr lang="en-US" b="0" i="0" dirty="0">
              <a:effectLst/>
              <a:latin typeface="proxima-nova"/>
            </a:endParaRPr>
          </a:p>
          <a:p>
            <a:pPr algn="l"/>
            <a:r>
              <a:rPr lang="en-US" b="0" i="0" dirty="0">
                <a:effectLst/>
                <a:latin typeface="proxima-nova"/>
              </a:rPr>
              <a:t>Through psychographic segmentation, you can get a deep insight into your customers’ likes, dislikes, needs, wants and loves. You can then create marketing campaigns that resonate with their psychographic profile. </a:t>
            </a:r>
          </a:p>
          <a:p>
            <a:endParaRPr lang="en-IN" dirty="0"/>
          </a:p>
        </p:txBody>
      </p:sp>
    </p:spTree>
    <p:extLst>
      <p:ext uri="{BB962C8B-B14F-4D97-AF65-F5344CB8AC3E}">
        <p14:creationId xmlns:p14="http://schemas.microsoft.com/office/powerpoint/2010/main" val="102419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1E2B-8A9B-D697-3761-D1F600F1AC89}"/>
              </a:ext>
            </a:extLst>
          </p:cNvPr>
          <p:cNvSpPr>
            <a:spLocks noGrp="1"/>
          </p:cNvSpPr>
          <p:nvPr>
            <p:ph type="title"/>
          </p:nvPr>
        </p:nvSpPr>
        <p:spPr/>
        <p:txBody>
          <a:bodyPr>
            <a:normAutofit fontScale="90000"/>
          </a:bodyPr>
          <a:lstStyle/>
          <a:p>
            <a:r>
              <a:rPr lang="en-US" b="1" i="0" dirty="0">
                <a:solidFill>
                  <a:srgbClr val="FECEEE"/>
                </a:solidFill>
                <a:effectLst/>
                <a:latin typeface="neue-haas-grotesk-display"/>
              </a:rPr>
              <a:t>3. Geographic segmentation: The </a:t>
            </a:r>
            <a:r>
              <a:rPr lang="en-US" b="1" i="1" dirty="0">
                <a:solidFill>
                  <a:srgbClr val="FECEEE"/>
                </a:solidFill>
                <a:effectLst/>
                <a:latin typeface="neue-haas-grotesk-display"/>
              </a:rPr>
              <a:t>where</a:t>
            </a:r>
            <a:br>
              <a:rPr lang="en-US" b="1" i="0" dirty="0">
                <a:solidFill>
                  <a:srgbClr val="FECEEE"/>
                </a:solidFill>
                <a:effectLst/>
                <a:latin typeface="neue-haas-grotesk-display"/>
              </a:rPr>
            </a:br>
            <a:endParaRPr lang="en-IN" dirty="0">
              <a:solidFill>
                <a:srgbClr val="FECEEE"/>
              </a:solidFill>
            </a:endParaRPr>
          </a:p>
        </p:txBody>
      </p:sp>
      <p:sp>
        <p:nvSpPr>
          <p:cNvPr id="3" name="Content Placeholder 2">
            <a:extLst>
              <a:ext uri="{FF2B5EF4-FFF2-40B4-BE49-F238E27FC236}">
                <a16:creationId xmlns:a16="http://schemas.microsoft.com/office/drawing/2014/main" id="{AF62A21D-7C8A-E86E-5FF3-C63A57DA2BBB}"/>
              </a:ext>
            </a:extLst>
          </p:cNvPr>
          <p:cNvSpPr>
            <a:spLocks noGrp="1"/>
          </p:cNvSpPr>
          <p:nvPr>
            <p:ph idx="1"/>
          </p:nvPr>
        </p:nvSpPr>
        <p:spPr>
          <a:xfrm>
            <a:off x="373225" y="1571625"/>
            <a:ext cx="11700587" cy="3714749"/>
          </a:xfrm>
        </p:spPr>
        <p:txBody>
          <a:bodyPr>
            <a:noAutofit/>
          </a:bodyPr>
          <a:lstStyle/>
          <a:p>
            <a:pPr algn="l"/>
            <a:r>
              <a:rPr lang="en-US" sz="1800" b="0" i="0" dirty="0">
                <a:solidFill>
                  <a:schemeClr val="tx1"/>
                </a:solidFill>
                <a:effectLst/>
                <a:latin typeface="proxima-nova"/>
              </a:rPr>
              <a:t>Geographic segmentation is the process of grouping customers based on where they live and where they shop. People who live in the same city, state or zip code typically have similar needs, mindsets and cultural preferences. </a:t>
            </a:r>
          </a:p>
          <a:p>
            <a:pPr algn="l"/>
            <a:r>
              <a:rPr lang="en-US" sz="1800" b="0" i="0" dirty="0">
                <a:solidFill>
                  <a:schemeClr val="tx1"/>
                </a:solidFill>
                <a:effectLst/>
                <a:latin typeface="proxima-nova"/>
              </a:rPr>
              <a:t>The real advantage of geographic segmentation is it provides an insight into what your customers’ location says about a number of geo-specific variables, such as their: </a:t>
            </a:r>
          </a:p>
          <a:p>
            <a:pPr algn="l">
              <a:buFont typeface="Arial" panose="020B0604020202020204" pitchFamily="34" charset="0"/>
              <a:buChar char="•"/>
            </a:pPr>
            <a:r>
              <a:rPr lang="en-US" sz="1800" b="0" i="0" dirty="0">
                <a:solidFill>
                  <a:schemeClr val="tx1"/>
                </a:solidFill>
                <a:effectLst/>
                <a:latin typeface="proxima-nova"/>
              </a:rPr>
              <a:t>Climate </a:t>
            </a:r>
          </a:p>
          <a:p>
            <a:pPr algn="l">
              <a:buFont typeface="Arial" panose="020B0604020202020204" pitchFamily="34" charset="0"/>
              <a:buChar char="•"/>
            </a:pPr>
            <a:r>
              <a:rPr lang="en-US" sz="1800" b="0" i="0" dirty="0">
                <a:solidFill>
                  <a:schemeClr val="tx1"/>
                </a:solidFill>
                <a:effectLst/>
                <a:latin typeface="proxima-nova"/>
              </a:rPr>
              <a:t>Culture </a:t>
            </a:r>
          </a:p>
          <a:p>
            <a:pPr algn="l">
              <a:buFont typeface="Arial" panose="020B0604020202020204" pitchFamily="34" charset="0"/>
              <a:buChar char="•"/>
            </a:pPr>
            <a:r>
              <a:rPr lang="en-US" sz="1800" b="0" i="0" dirty="0">
                <a:solidFill>
                  <a:schemeClr val="tx1"/>
                </a:solidFill>
                <a:effectLst/>
                <a:latin typeface="proxima-nova"/>
              </a:rPr>
              <a:t>Language </a:t>
            </a:r>
          </a:p>
          <a:p>
            <a:pPr algn="l">
              <a:buFont typeface="Arial" panose="020B0604020202020204" pitchFamily="34" charset="0"/>
              <a:buChar char="•"/>
            </a:pPr>
            <a:r>
              <a:rPr lang="en-US" sz="1800" b="0" i="0" dirty="0">
                <a:solidFill>
                  <a:schemeClr val="tx1"/>
                </a:solidFill>
                <a:effectLst/>
                <a:latin typeface="proxima-nova"/>
              </a:rPr>
              <a:t>Population density – (urban vs rural)</a:t>
            </a:r>
          </a:p>
          <a:p>
            <a:pPr algn="l"/>
            <a:r>
              <a:rPr lang="en-US" sz="1800" b="0" i="0" dirty="0">
                <a:solidFill>
                  <a:schemeClr val="tx1"/>
                </a:solidFill>
                <a:effectLst/>
                <a:latin typeface="proxima-nova"/>
              </a:rPr>
              <a:t>As with all market segmentation methods, you’ll need to analyze your data to understand how each factor influences your customers’ shopping behavior. For example, people living in colder climates are likely to be in the market for winter clothing and home heating appliances.</a:t>
            </a:r>
          </a:p>
          <a:p>
            <a:pPr algn="l"/>
            <a:r>
              <a:rPr lang="en-US" sz="1800" b="0" i="0" dirty="0">
                <a:solidFill>
                  <a:schemeClr val="tx1"/>
                </a:solidFill>
                <a:effectLst/>
                <a:latin typeface="proxima-nova"/>
              </a:rPr>
              <a:t>You can also use geographic segmentation to solve practical problems.</a:t>
            </a:r>
          </a:p>
          <a:p>
            <a:endParaRPr lang="en-IN" sz="1800" dirty="0">
              <a:solidFill>
                <a:schemeClr val="tx1"/>
              </a:solidFill>
            </a:endParaRPr>
          </a:p>
        </p:txBody>
      </p:sp>
    </p:spTree>
    <p:extLst>
      <p:ext uri="{BB962C8B-B14F-4D97-AF65-F5344CB8AC3E}">
        <p14:creationId xmlns:p14="http://schemas.microsoft.com/office/powerpoint/2010/main" val="3909859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{12D5DAB2-850C-48BD-9535-21818BDF46F6}tf00934815_win32</Template>
  <TotalTime>90</TotalTime>
  <Words>4212</Words>
  <Application>Microsoft Office PowerPoint</Application>
  <PresentationFormat>Widescreen</PresentationFormat>
  <Paragraphs>211</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Barlow</vt:lpstr>
      <vt:lpstr>Cabin-semi-bold</vt:lpstr>
      <vt:lpstr>Goudy Old Style</vt:lpstr>
      <vt:lpstr>neue-haas-grotesk-display</vt:lpstr>
      <vt:lpstr>Noto Sans</vt:lpstr>
      <vt:lpstr>Open Sans</vt:lpstr>
      <vt:lpstr>proxima-nova</vt:lpstr>
      <vt:lpstr>SourceSansPro</vt:lpstr>
      <vt:lpstr>Wingdings</vt:lpstr>
      <vt:lpstr>Wingdings 2</vt:lpstr>
      <vt:lpstr>SlateVTI</vt:lpstr>
      <vt:lpstr>MARKET SEGMENTATION</vt:lpstr>
      <vt:lpstr>What is market segmentation?</vt:lpstr>
      <vt:lpstr>CHARACTERISTICS OF SEGMENT</vt:lpstr>
      <vt:lpstr>Why is a market segmentation strategy important?  </vt:lpstr>
      <vt:lpstr>Bases of segmenting Consumer Markets</vt:lpstr>
      <vt:lpstr>1. Demographic segmentation: The who </vt:lpstr>
      <vt:lpstr>For example,  if you segment your audience based on your customers’ income, you can target them with products that fall within the constraints of their budget. If you’re a small business or new to ecommerce, this is a straightforward type of segmentation with  three key advantages:  It’s easy to collect information  It’s simple to measure &amp; analyze  It’s cost-effective   </vt:lpstr>
      <vt:lpstr>2. Psychographic segmentation: The why </vt:lpstr>
      <vt:lpstr>3. Geographic segmentation: The where </vt:lpstr>
      <vt:lpstr>4. Behavioral segmentation: The how </vt:lpstr>
      <vt:lpstr>PowerPoint Presentation</vt:lpstr>
      <vt:lpstr>Benefits of Market Segmentation </vt:lpstr>
      <vt:lpstr>Limitations of Market Segmentation </vt:lpstr>
      <vt:lpstr>Selection of International Markets</vt:lpstr>
      <vt:lpstr>PowerPoint Presentation</vt:lpstr>
      <vt:lpstr>2. Narrow Your Market Selection With Macro-criteria </vt:lpstr>
      <vt:lpstr>3. Decide Whether You Want To Be Specific Or Diverse With Your Market Selection </vt:lpstr>
      <vt:lpstr>PowerPoint Presentation</vt:lpstr>
      <vt:lpstr>4. Identify Market Gaps </vt:lpstr>
      <vt:lpstr>5. Further Narrow Your Target Market Down With Micro-Criteria </vt:lpstr>
      <vt:lpstr>PowerPoint Presentation</vt:lpstr>
      <vt:lpstr>ALTERNATIVE MARKET ENTRY STRATEGIES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SEGMENTATION</dc:title>
  <dc:creator>Gaurav Kumar Singh</dc:creator>
  <cp:lastModifiedBy>Shailee Upadhayay</cp:lastModifiedBy>
  <cp:revision>3</cp:revision>
  <dcterms:created xsi:type="dcterms:W3CDTF">2023-02-21T15:36:29Z</dcterms:created>
  <dcterms:modified xsi:type="dcterms:W3CDTF">2023-03-09T09:16:08Z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